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Lst>
  <p:sldSz cy="6858000" cx="9144000"/>
  <p:notesSz cx="6858000" cy="9144000"/>
  <p:embeddedFontLst>
    <p:embeddedFont>
      <p:font typeface="Roboto"/>
      <p:regular r:id="rId205"/>
      <p:bold r:id="rId206"/>
      <p:italic r:id="rId207"/>
      <p:boldItalic r:id="rId208"/>
    </p:embeddedFont>
    <p:embeddedFont>
      <p:font typeface="Roboto Condensed"/>
      <p:regular r:id="rId209"/>
      <p:bold r:id="rId210"/>
      <p:italic r:id="rId211"/>
      <p:boldItalic r:id="rId2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3544A2-212D-475D-9C79-3CB0875F8874}">
  <a:tblStyle styleId="{D43544A2-212D-475D-9C79-3CB0875F8874}"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2" Type="http://schemas.openxmlformats.org/officeDocument/2006/relationships/font" Target="fonts/RobotoCondensed-boldItalic.fntdata"/><Relationship Id="rId211" Type="http://schemas.openxmlformats.org/officeDocument/2006/relationships/font" Target="fonts/RobotoCondensed-italic.fntdata"/><Relationship Id="rId210" Type="http://schemas.openxmlformats.org/officeDocument/2006/relationships/font" Target="fonts/RobotoCondensed-bold.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Roboto-bold.fntdata"/><Relationship Id="rId205" Type="http://schemas.openxmlformats.org/officeDocument/2006/relationships/font" Target="fonts/Roboto-regular.fntdata"/><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font" Target="fonts/RobotoCondensed-regular.fntdata"/><Relationship Id="rId208" Type="http://schemas.openxmlformats.org/officeDocument/2006/relationships/font" Target="fonts/Roboto-boldItalic.fntdata"/><Relationship Id="rId207" Type="http://schemas.openxmlformats.org/officeDocument/2006/relationships/font" Target="fonts/Roboto-italic.fntdata"/><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7d8d6305_0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d8d6305_0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97b87219_0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97b87219_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77d8d6305_0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77d8d6305_0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77d8d6305_0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77d8d6305_0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7d8d6305_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7d8d6305_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97b87219_0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97b87219_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97b87219_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97b87219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797b87219_0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97b87219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aee8367a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aee8367a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7aee8367a_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7aee8367a_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7aee8367a_0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aee8367a_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7d8d6305_0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d8d6305_0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7aee8367a_0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7aee8367a_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7aee8367a_0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7aee8367a_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7aee8367a_0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7aee8367a_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7aee8367a_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aee8367a_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77d8d6305_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77d8d6305_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77d8d6305_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7d8d6305_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797b87219_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797b87219_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797b87219_0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797b87219_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77d8d6305_0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77d8d6305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7d8d6305_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7d8d6305_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7d8d6305_0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7d8d6305_0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77d8d6305_0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77d8d6305_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797b87219_0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97b87219_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aee8367a_0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aee8367a_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7aee8367a_0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7aee8367a_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7aee8367a_0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7aee8367a_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7aee8367a_0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7aee8367a_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7aee8367a_0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7aee8367a_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7aee8367a_0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aee8367a_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7aee8367a_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7aee8367a_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77d8d6305_0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77d8d6305_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7d8d6305_0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7d8d6305_0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77d8d6305_0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77d8d6305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797b87219_0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797b87219_0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77d8d6305_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77d8d6305_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77d8d6305_0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7d8d6305_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77d8d6305_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77d8d6305_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797b87219_0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797b87219_0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797b87219_0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97b87219_0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693790c93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93790c9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693790c93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693790c93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93790c93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93790c93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a8e03059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8e03059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7829be9ba_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7829be9ba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77d8d6305_0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77d8d6305_0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7a8e03059_0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7a8e03059_0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7a8e03059_0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7a8e03059_0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7a8e03059_0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7a8e03059_0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7a8e03059_0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a8e03059_0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7a8e03059_0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7a8e03059_0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a8e03059_0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a8e03059_0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a8e03059_0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a8e03059_0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7a8e03059_0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7a8e03059_0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a8e03059_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8e03059_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780720e8d_0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780720e8d_0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79acec277_0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79acec277_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7a8e03059_0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7a8e03059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7a8e03059_0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7a8e03059_0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7a8e03059_0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7a8e03059_0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7a8e03059_0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7a8e03059_0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7a8e03059_0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a8e03059_0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7a8e03059_0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7a8e03059_0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7a8e03059_0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7a8e03059_0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7a8e03059_0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7a8e03059_0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7e9971be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7e9971be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7a8e03059_0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7a8e03059_0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7a8e03059_0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7a8e03059_0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7a8e03059_0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7a8e03059_0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7a8e03059_0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7a8e03059_0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780720e8d_0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780720e8d_0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a8e03059_0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a8e03059_0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7a8e03059_0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7a8e03059_0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7a8e03059_0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7a8e03059_0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7a8e03059_0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7a8e03059_0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7a8e03059_0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7a8e03059_0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80720e8d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80720e8d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7a8e03059_0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7a8e03059_0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7a8e03059_0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7a8e03059_0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7a8e03059_0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a8e03059_0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7a8e03059_0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7a8e03059_0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7a8e03059_0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a8e03059_0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7a8e03059_0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7a8e03059_0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7a8e03059_0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7a8e03059_0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7a8e03059_0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7a8e03059_0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7a8e03059_0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a8e03059_0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7aafbeb4b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7aafbeb4b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80720e8d_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80720e8d_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aafbeb4b_0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7aafbeb4b_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7aafbeb4b_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7aafbeb4b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7aafbeb4b_0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7aafbeb4b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7aafbeb4b_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7aafbeb4b_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7aafbeb4b_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7aafbeb4b_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7aafbeb4b_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7aafbeb4b_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7aafbeb4b_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7aafbeb4b_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7aafbeb4b_0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7aafbeb4b_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7aafbeb4b_0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7aafbeb4b_0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7aafbeb4b_0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aafbeb4b_0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80720e8d_0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80720e8d_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7aafbeb4b_0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7aafbeb4b_0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7aafbeb4b_0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7aafbeb4b_0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7aafbeb4b_0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7aafbeb4b_0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7aafbeb4b_0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aafbeb4b_0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7aafbeb4b_0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7aafbeb4b_0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780720e8d_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780720e8d_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780720e8d_0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780720e8d_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7aafbeb4b_0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7aafbeb4b_0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7aafbeb4b_0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7aafbeb4b_0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7aafbeb4b_0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7aafbeb4b_0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23c0cf2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23c0cf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80720e8d_0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80720e8d_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80720e8d_0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80720e8d_0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80720e8d_0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80720e8d_0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80720e8d_0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80720e8d_0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80720e8d_0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80720e8d_0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80720e8d_0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80720e8d_0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80720e8d_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80720e8d_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aee8367a_0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ee8367a_0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7d8d6305_0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7d8d6305_0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f10ee745_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f10ee745_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5f10ee745_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5f10ee745_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a8e03059_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a8e03059_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f10ee745_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f10ee745_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80720e8d_0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80720e8d_0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80720e8d_0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80720e8d_0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80720e8d_0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80720e8d_0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80720e8d_0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80720e8d_0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80720e8d_0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80720e8d_0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80720e8d_0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80720e8d_0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80720e8d_0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80720e8d_0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80720e8d_0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80720e8d_0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5f10ee745_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5f10ee745_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a8e03059_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a8e03059_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829be9ba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829be9ba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829be9ba_0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829be9ba_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829be9ba_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829be9ba_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829be9ba_0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829be9ba_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a8e03059_0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a8e03059_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a8e03059_0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a8e03059_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a8e03059_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a8e03059_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a8e03059_0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a8e03059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a8e03059_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a8e03059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5f10ee745_0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f10ee745_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a8e03059_0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a8e03059_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80720e8d_0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80720e8d_0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a8e03059_0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a8e03059_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849baf13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849baf13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849baf13_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849baf13_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849baf13_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849baf13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849baf13_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849baf13_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849baf13_0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849baf13_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a8e03059_0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a8e03059_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a8e03059_0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a8e03059_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5f10ee745_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f10ee745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849baf13_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849baf13_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7849baf13_0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849baf13_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80720e8d_0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80720e8d_0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80720e8d_0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80720e8d_0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80720e8d_0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80720e8d_0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829be9ba_0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829be9ba_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7829be9ba_0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829be9ba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a8e03059_0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a8e03059_0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77d8d6305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77d8d6305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93790c93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93790c93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f10ee745_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f10ee745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93790c93_0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93790c93_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693790c93_0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93790c93_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693790c93_0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93790c93_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693790c93_0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93790c93_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693790c93_0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93790c93_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93790c93_0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93790c93_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93790c93_0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93790c93_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93790c93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93790c9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693790c93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93790c9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693790c9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93790c9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f10ee745_0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f10ee745_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693790c93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93790c9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93790c93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93790c9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93790c93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93790c9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693790c93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93790c9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693790c93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93790c9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7707baa47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707baa4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93790c93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93790c9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693790c93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93790c9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693790c93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93790c9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93790c93_1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93790c93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f10ee745_0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f10ee745_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693790c93_1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93790c93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693790c93_1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93790c93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97b87219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97b87219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97b87219_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97b87219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77d8d6305_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7d8d6305_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77d8d6305_0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7d8d6305_0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797b87219_0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797b87219_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97b87219_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97b87219_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797b87219_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797b87219_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797b87219_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797b87219_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3.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5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4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4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56.png"/><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49.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58.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5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5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5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5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6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6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6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6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6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6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6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59.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59.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6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6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7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6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7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6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68.gi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6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72.gif"/></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72.gi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72.gi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72.gi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7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5.xml"/><Relationship Id="rId3" Type="http://schemas.openxmlformats.org/officeDocument/2006/relationships/hyperlink" Target="http://www.expertcaringmatters.ca/wp-content/uploads/2013/10/toolkit1.jpg" TargetMode="External"/><Relationship Id="rId4" Type="http://schemas.openxmlformats.org/officeDocument/2006/relationships/image" Target="../media/image70.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nerdsontherocks.com/wp-content/uploads/2013/01/Power-Rangers-Power-Morpher.jpg" TargetMode="Externa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nerdsontherocks.com/wp-content/uploads/2013/01/Power-Rangers-Power-Morpher.jpg" TargetMode="Externa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nerdsontherocks.com/wp-content/uploads/2013/01/Power-Rangers-Power-Morpher.jpg" TargetMode="Externa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upload.wikimedia.org/wikipedia/en/thumb/f/f1/OMG-logo.jpg/220px-OMG-logo.jpg" TargetMode="External"/><Relationship Id="rId4"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9.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9.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9.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descr="rolls-architectural-drawings-orange-helmet-25867638.jpg" id="35" name="Google Shape;35;p8"/>
          <p:cNvPicPr preferRelativeResize="0"/>
          <p:nvPr/>
        </p:nvPicPr>
        <p:blipFill rotWithShape="1">
          <a:blip r:embed="rId3">
            <a:alphaModFix amt="67000"/>
          </a:blip>
          <a:srcRect b="23124" l="14733" r="6687" t="0"/>
          <a:stretch/>
        </p:blipFill>
        <p:spPr>
          <a:xfrm>
            <a:off x="0" y="3198500"/>
            <a:ext cx="5865600" cy="3659500"/>
          </a:xfrm>
          <a:prstGeom prst="rect">
            <a:avLst/>
          </a:prstGeom>
          <a:noFill/>
          <a:ln>
            <a:noFill/>
          </a:ln>
        </p:spPr>
      </p:pic>
      <p:sp>
        <p:nvSpPr>
          <p:cNvPr id="36" name="Google Shape;36;p8"/>
          <p:cNvSpPr txBox="1"/>
          <p:nvPr>
            <p:ph type="ctrTitle"/>
          </p:nvPr>
        </p:nvSpPr>
        <p:spPr>
          <a:xfrm>
            <a:off x="685800" y="2339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UML, Patterns and Software Quality</a:t>
            </a:r>
            <a:endParaRPr/>
          </a:p>
        </p:txBody>
      </p:sp>
      <p:sp>
        <p:nvSpPr>
          <p:cNvPr id="37" name="Google Shape;37;p8"/>
          <p:cNvSpPr txBox="1"/>
          <p:nvPr>
            <p:ph idx="1" type="subTitle"/>
          </p:nvPr>
        </p:nvSpPr>
        <p:spPr>
          <a:xfrm>
            <a:off x="685800" y="40153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Algorithms and Data Structures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going into details...</a:t>
            </a:r>
            <a:endParaRPr/>
          </a:p>
        </p:txBody>
      </p:sp>
      <p:pic>
        <p:nvPicPr>
          <p:cNvPr descr="stop-sign-isolated.jpg" id="93" name="Google Shape;93;p17"/>
          <p:cNvPicPr preferRelativeResize="0"/>
          <p:nvPr/>
        </p:nvPicPr>
        <p:blipFill>
          <a:blip r:embed="rId3">
            <a:alphaModFix/>
          </a:blip>
          <a:stretch>
            <a:fillRect/>
          </a:stretch>
        </p:blipFill>
        <p:spPr>
          <a:xfrm>
            <a:off x="4563475" y="3822651"/>
            <a:ext cx="4580524" cy="3035350"/>
          </a:xfrm>
          <a:prstGeom prst="rect">
            <a:avLst/>
          </a:prstGeom>
          <a:noFill/>
          <a:ln>
            <a:noFill/>
          </a:ln>
        </p:spPr>
      </p:pic>
      <p:sp>
        <p:nvSpPr>
          <p:cNvPr id="94" name="Google Shape;94;p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UML has a tight relationship with the object-oriented paradigm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Let's review some OOP concepts first</a:t>
            </a:r>
            <a:endParaRPr/>
          </a:p>
          <a:p>
            <a:pPr indent="0" lvl="0" marL="0" rtl="0" algn="l">
              <a:spcBef>
                <a:spcPts val="60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0" lvl="0" marL="457200" rtl="0" algn="l">
              <a:spcBef>
                <a:spcPts val="600"/>
              </a:spcBef>
              <a:spcAft>
                <a:spcPts val="0"/>
              </a:spcAft>
              <a:buNone/>
            </a:pPr>
            <a:r>
              <a:t/>
            </a:r>
            <a:endParaRPr/>
          </a:p>
        </p:txBody>
      </p:sp>
      <p:pic>
        <p:nvPicPr>
          <p:cNvPr id="689" name="Google Shape;689;p107"/>
          <p:cNvPicPr preferRelativeResize="0"/>
          <p:nvPr/>
        </p:nvPicPr>
        <p:blipFill>
          <a:blip r:embed="rId3">
            <a:alphaModFix/>
          </a:blip>
          <a:stretch>
            <a:fillRect/>
          </a:stretch>
        </p:blipFill>
        <p:spPr>
          <a:xfrm>
            <a:off x="2052850" y="2349875"/>
            <a:ext cx="5562301" cy="4054150"/>
          </a:xfrm>
          <a:prstGeom prst="rect">
            <a:avLst/>
          </a:prstGeom>
          <a:noFill/>
          <a:ln>
            <a:noFill/>
          </a:ln>
        </p:spPr>
      </p:pic>
      <p:sp>
        <p:nvSpPr>
          <p:cNvPr id="690" name="Google Shape;690;p10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91" name="Google Shape;691;p107"/>
          <p:cNvSpPr/>
          <p:nvPr/>
        </p:nvSpPr>
        <p:spPr>
          <a:xfrm>
            <a:off x="272975" y="3617400"/>
            <a:ext cx="2373300" cy="933300"/>
          </a:xfrm>
          <a:prstGeom prst="wedgeEllipseCallout">
            <a:avLst>
              <a:gd fmla="val 36155" name="adj1"/>
              <a:gd fmla="val -132733"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Retrieves the whole product</a:t>
            </a:r>
            <a:endParaRPr b="1" sz="1800">
              <a:solidFill>
                <a:srgbClr val="FFFFFF"/>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108"/>
          <p:cNvPicPr preferRelativeResize="0"/>
          <p:nvPr/>
        </p:nvPicPr>
        <p:blipFill>
          <a:blip r:embed="rId3">
            <a:alphaModFix/>
          </a:blip>
          <a:stretch>
            <a:fillRect/>
          </a:stretch>
        </p:blipFill>
        <p:spPr>
          <a:xfrm>
            <a:off x="642145" y="2336125"/>
            <a:ext cx="7859710" cy="3344108"/>
          </a:xfrm>
          <a:prstGeom prst="rect">
            <a:avLst/>
          </a:prstGeom>
          <a:noFill/>
          <a:ln>
            <a:noFill/>
          </a:ln>
        </p:spPr>
      </p:pic>
      <p:sp>
        <p:nvSpPr>
          <p:cNvPr id="697" name="Google Shape;697;p10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98" name="Google Shape;698;p10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 </a:t>
            </a:r>
            <a:endParaRPr/>
          </a:p>
          <a:p>
            <a:pPr indent="0" lvl="0" marL="457200" rtl="0" algn="l">
              <a:spcBef>
                <a:spcPts val="6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it when:</a:t>
            </a:r>
            <a:endParaRPr/>
          </a:p>
          <a:p>
            <a:pPr indent="-381000" lvl="1" marL="914400" rtl="0" algn="l">
              <a:spcBef>
                <a:spcPts val="0"/>
              </a:spcBef>
              <a:spcAft>
                <a:spcPts val="0"/>
              </a:spcAft>
              <a:buSzPts val="2400"/>
              <a:buChar char="◆"/>
            </a:pPr>
            <a:r>
              <a:rPr lang="en"/>
              <a:t>The algorithm for creating a complex object </a:t>
            </a:r>
            <a:r>
              <a:rPr b="1" lang="en">
                <a:solidFill>
                  <a:srgbClr val="FF0000"/>
                </a:solidFill>
              </a:rPr>
              <a:t>should be independent of the parts</a:t>
            </a:r>
            <a:r>
              <a:rPr lang="en"/>
              <a:t> that make up the object and how they're assembled.</a:t>
            </a:r>
            <a:endParaRPr/>
          </a:p>
          <a:p>
            <a:pPr indent="-381000" lvl="1" marL="914400" rtl="0" algn="l">
              <a:spcBef>
                <a:spcPts val="0"/>
              </a:spcBef>
              <a:spcAft>
                <a:spcPts val="0"/>
              </a:spcAft>
              <a:buSzPts val="2400"/>
              <a:buChar char="◆"/>
            </a:pPr>
            <a:r>
              <a:rPr lang="en"/>
              <a:t>The construction process must allow </a:t>
            </a:r>
            <a:r>
              <a:rPr b="1" lang="en">
                <a:solidFill>
                  <a:srgbClr val="FF0000"/>
                </a:solidFill>
              </a:rPr>
              <a:t>different representations for the  object</a:t>
            </a:r>
            <a:r>
              <a:rPr lang="en"/>
              <a:t> that's constructed.</a:t>
            </a:r>
            <a:endParaRPr/>
          </a:p>
          <a:p>
            <a:pPr indent="0" lvl="0" marL="0" rtl="0" algn="l">
              <a:spcBef>
                <a:spcPts val="600"/>
              </a:spcBef>
              <a:spcAft>
                <a:spcPts val="0"/>
              </a:spcAft>
              <a:buNone/>
            </a:pPr>
            <a:r>
              <a:t/>
            </a:r>
            <a:endParaRPr/>
          </a:p>
        </p:txBody>
      </p:sp>
      <p:sp>
        <p:nvSpPr>
          <p:cNvPr id="704" name="Google Shape;704;p10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0" lvl="0" marL="457200" rtl="0" algn="l">
              <a:spcBef>
                <a:spcPts val="600"/>
              </a:spcBef>
              <a:spcAft>
                <a:spcPts val="0"/>
              </a:spcAft>
              <a:buNone/>
            </a:pPr>
            <a:r>
              <a:rPr lang="en"/>
              <a:t>It lets you vary a product's internal representation</a:t>
            </a:r>
            <a:endParaRPr/>
          </a:p>
          <a:p>
            <a:pPr indent="-381000" lvl="1" marL="1371600" rtl="0" algn="l">
              <a:spcBef>
                <a:spcPts val="480"/>
              </a:spcBef>
              <a:spcAft>
                <a:spcPts val="0"/>
              </a:spcAft>
              <a:buSzPts val="2400"/>
              <a:buChar char="◆"/>
            </a:pPr>
            <a:r>
              <a:rPr lang="en"/>
              <a:t>The builder can hide the internal structure of the product</a:t>
            </a:r>
            <a:endParaRPr/>
          </a:p>
          <a:p>
            <a:pPr indent="-381000" lvl="1" marL="1371600" rtl="0" algn="l">
              <a:spcBef>
                <a:spcPts val="0"/>
              </a:spcBef>
              <a:spcAft>
                <a:spcPts val="0"/>
              </a:spcAft>
              <a:buSzPts val="2400"/>
              <a:buChar char="◆"/>
            </a:pPr>
            <a:r>
              <a:rPr lang="en"/>
              <a:t>Hides how the product gets assembled</a:t>
            </a:r>
            <a:endParaRPr/>
          </a:p>
          <a:p>
            <a:pPr indent="-381000" lvl="1" marL="1371600" rtl="0" algn="l">
              <a:spcBef>
                <a:spcPts val="0"/>
              </a:spcBef>
              <a:spcAft>
                <a:spcPts val="0"/>
              </a:spcAft>
              <a:buSzPts val="2400"/>
              <a:buChar char="◆"/>
            </a:pPr>
            <a:r>
              <a:rPr lang="en"/>
              <a:t>A new builder is all that is need to chance the internals of the product</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
        <p:nvSpPr>
          <p:cNvPr id="710" name="Google Shape;710;p1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0" lvl="0" marL="457200" rtl="0" algn="l">
              <a:spcBef>
                <a:spcPts val="600"/>
              </a:spcBef>
              <a:spcAft>
                <a:spcPts val="0"/>
              </a:spcAft>
              <a:buNone/>
            </a:pPr>
            <a:r>
              <a:rPr lang="en"/>
              <a:t>It isolates code for construction and representation</a:t>
            </a:r>
            <a:endParaRPr/>
          </a:p>
          <a:p>
            <a:pPr indent="-381000" lvl="1" marL="914400" rtl="0" algn="l">
              <a:spcBef>
                <a:spcPts val="480"/>
              </a:spcBef>
              <a:spcAft>
                <a:spcPts val="0"/>
              </a:spcAft>
              <a:buSzPts val="2400"/>
              <a:buChar char="◆"/>
            </a:pPr>
            <a:r>
              <a:rPr lang="en"/>
              <a:t>Hides the way a complex object is constructed and represented</a:t>
            </a:r>
            <a:endParaRPr/>
          </a:p>
          <a:p>
            <a:pPr indent="-381000" lvl="1" marL="914400" rtl="0" algn="l">
              <a:spcBef>
                <a:spcPts val="0"/>
              </a:spcBef>
              <a:spcAft>
                <a:spcPts val="0"/>
              </a:spcAft>
              <a:buSzPts val="2400"/>
              <a:buChar char="◆"/>
            </a:pPr>
            <a:r>
              <a:rPr lang="en"/>
              <a:t>Clients don’t need to know anything about the classes that define the product’s internal structure</a:t>
            </a:r>
            <a:endParaRPr/>
          </a:p>
          <a:p>
            <a:pPr indent="-381000" lvl="1" marL="914400" rtl="0" algn="l">
              <a:spcBef>
                <a:spcPts val="0"/>
              </a:spcBef>
              <a:spcAft>
                <a:spcPts val="0"/>
              </a:spcAft>
              <a:buSzPts val="2400"/>
              <a:buChar char="◆"/>
            </a:pPr>
            <a:r>
              <a:rPr lang="en"/>
              <a:t>Different directors can reuse builders</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
        <p:nvSpPr>
          <p:cNvPr id="716" name="Google Shape;716;p1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0" lvl="0" marL="457200" rtl="0" algn="l">
              <a:spcBef>
                <a:spcPts val="480"/>
              </a:spcBef>
              <a:spcAft>
                <a:spcPts val="0"/>
              </a:spcAft>
              <a:buNone/>
            </a:pPr>
            <a:r>
              <a:rPr lang="en"/>
              <a:t>It gives you finer control over the </a:t>
            </a:r>
            <a:r>
              <a:rPr b="1" lang="en">
                <a:solidFill>
                  <a:srgbClr val="FF0000"/>
                </a:solidFill>
              </a:rPr>
              <a:t>construction process</a:t>
            </a:r>
            <a:endParaRPr b="1">
              <a:solidFill>
                <a:srgbClr val="FF0000"/>
              </a:solidFill>
            </a:endParaRPr>
          </a:p>
          <a:p>
            <a:pPr indent="-381000" lvl="1" marL="914400" rtl="0" algn="l">
              <a:spcBef>
                <a:spcPts val="480"/>
              </a:spcBef>
              <a:spcAft>
                <a:spcPts val="0"/>
              </a:spcAft>
              <a:buSzPts val="2400"/>
              <a:buChar char="◆"/>
            </a:pPr>
            <a:r>
              <a:rPr lang="en"/>
              <a:t>Creates the product step by step under the control of the director</a:t>
            </a:r>
            <a:endParaRPr/>
          </a:p>
          <a:p>
            <a:pPr indent="-381000" lvl="1" marL="914400" rtl="0" algn="l">
              <a:spcBef>
                <a:spcPts val="0"/>
              </a:spcBef>
              <a:spcAft>
                <a:spcPts val="0"/>
              </a:spcAft>
              <a:buSzPts val="2400"/>
              <a:buChar char="◆"/>
            </a:pPr>
            <a:r>
              <a:rPr lang="en"/>
              <a:t>The director retrieves the product only when it is finished</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
        <p:nvSpPr>
          <p:cNvPr id="722" name="Google Shape;722;p1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descr="2_vw_structural_model_0.jpg" id="727" name="Google Shape;727;p113"/>
          <p:cNvPicPr preferRelativeResize="0"/>
          <p:nvPr/>
        </p:nvPicPr>
        <p:blipFill rotWithShape="1">
          <a:blip r:embed="rId3">
            <a:alphaModFix amt="73000"/>
          </a:blip>
          <a:srcRect b="6776" l="21777" r="41337" t="11677"/>
          <a:stretch/>
        </p:blipFill>
        <p:spPr>
          <a:xfrm>
            <a:off x="6333350" y="2966600"/>
            <a:ext cx="2810650" cy="3891400"/>
          </a:xfrm>
          <a:prstGeom prst="rect">
            <a:avLst/>
          </a:prstGeom>
          <a:noFill/>
          <a:ln>
            <a:noFill/>
          </a:ln>
        </p:spPr>
      </p:pic>
      <p:sp>
        <p:nvSpPr>
          <p:cNvPr id="728" name="Google Shape;728;p1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Structural patterns</a:t>
            </a:r>
            <a:endParaRPr/>
          </a:p>
        </p:txBody>
      </p:sp>
      <p:sp>
        <p:nvSpPr>
          <p:cNvPr id="729" name="Google Shape;729;p113"/>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concerned with </a:t>
            </a:r>
            <a:r>
              <a:rPr b="1" lang="en">
                <a:solidFill>
                  <a:srgbClr val="FF0000"/>
                </a:solidFill>
              </a:rPr>
              <a:t>how classes and objects are composed</a:t>
            </a:r>
            <a:r>
              <a:rPr lang="en"/>
              <a:t> to form larger structures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Describe ways to compose objects to realize </a:t>
            </a:r>
            <a:r>
              <a:rPr b="1" lang="en">
                <a:solidFill>
                  <a:srgbClr val="FF0000"/>
                </a:solidFill>
              </a:rPr>
              <a:t>new functionalities</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Change composition at run-time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descr="up_house_vectored_by_skratakh-d7x1dca.png" id="734" name="Google Shape;734;p114"/>
          <p:cNvPicPr preferRelativeResize="0"/>
          <p:nvPr/>
        </p:nvPicPr>
        <p:blipFill rotWithShape="1">
          <a:blip r:embed="rId3">
            <a:alphaModFix/>
          </a:blip>
          <a:srcRect b="14589" l="19836" r="18251" t="7224"/>
          <a:stretch/>
        </p:blipFill>
        <p:spPr>
          <a:xfrm>
            <a:off x="6128050" y="3614200"/>
            <a:ext cx="2856726" cy="3243800"/>
          </a:xfrm>
          <a:prstGeom prst="rect">
            <a:avLst/>
          </a:prstGeom>
          <a:noFill/>
          <a:ln>
            <a:noFill/>
          </a:ln>
        </p:spPr>
      </p:pic>
      <p:sp>
        <p:nvSpPr>
          <p:cNvPr id="735" name="Google Shape;735;p1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736" name="Google Shape;736;p11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 </a:t>
            </a:r>
            <a:endParaRPr/>
          </a:p>
          <a:p>
            <a:pPr indent="-381000" lvl="1" marL="914400" rtl="0" algn="l">
              <a:spcBef>
                <a:spcPts val="0"/>
              </a:spcBef>
              <a:spcAft>
                <a:spcPts val="0"/>
              </a:spcAft>
              <a:buSzPts val="2400"/>
              <a:buChar char="◆"/>
            </a:pPr>
            <a:r>
              <a:rPr lang="en"/>
              <a:t>"Provide a unified interface to a set of interfaces in a subsystem. Facade defines a higher level interface that makes subsystem easier to use"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742" name="Google Shape;742;p1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pic>
        <p:nvPicPr>
          <p:cNvPr id="743" name="Google Shape;743;p115"/>
          <p:cNvPicPr preferRelativeResize="0"/>
          <p:nvPr/>
        </p:nvPicPr>
        <p:blipFill>
          <a:blip r:embed="rId3">
            <a:alphaModFix/>
          </a:blip>
          <a:stretch>
            <a:fillRect/>
          </a:stretch>
        </p:blipFill>
        <p:spPr>
          <a:xfrm>
            <a:off x="395288" y="2396300"/>
            <a:ext cx="8353425" cy="34290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749" name="Google Shape;749;p1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pic>
        <p:nvPicPr>
          <p:cNvPr id="750" name="Google Shape;750;p116"/>
          <p:cNvPicPr preferRelativeResize="0"/>
          <p:nvPr/>
        </p:nvPicPr>
        <p:blipFill>
          <a:blip r:embed="rId3">
            <a:alphaModFix/>
          </a:blip>
          <a:stretch>
            <a:fillRect/>
          </a:stretch>
        </p:blipFill>
        <p:spPr>
          <a:xfrm>
            <a:off x="323850" y="2711350"/>
            <a:ext cx="8362950" cy="30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1950.jpg" id="99" name="Google Shape;99;p18"/>
          <p:cNvPicPr preferRelativeResize="0"/>
          <p:nvPr/>
        </p:nvPicPr>
        <p:blipFill rotWithShape="1">
          <a:blip r:embed="rId3">
            <a:alphaModFix/>
          </a:blip>
          <a:srcRect b="10817" l="0" r="0" t="0"/>
          <a:stretch/>
        </p:blipFill>
        <p:spPr>
          <a:xfrm>
            <a:off x="46925" y="2735800"/>
            <a:ext cx="5377575" cy="4122200"/>
          </a:xfrm>
          <a:prstGeom prst="rect">
            <a:avLst/>
          </a:prstGeom>
          <a:noFill/>
          <a:ln>
            <a:noFill/>
          </a:ln>
        </p:spPr>
      </p:pic>
      <p:sp>
        <p:nvSpPr>
          <p:cNvPr id="100" name="Google Shape;100;p18"/>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Object-Oriented Paradigm</a:t>
            </a:r>
            <a:endParaRPr/>
          </a:p>
        </p:txBody>
      </p:sp>
      <p:sp>
        <p:nvSpPr>
          <p:cNvPr id="101" name="Google Shape;101;p18"/>
          <p:cNvSpPr txBox="1"/>
          <p:nvPr>
            <p:ph idx="1" type="subTitle"/>
          </p:nvPr>
        </p:nvSpPr>
        <p:spPr>
          <a:xfrm>
            <a:off x="685800" y="36343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Revisiting some definitions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756" name="Google Shape;756;p1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381000" lvl="1" marL="914400" rtl="0" algn="l">
              <a:spcBef>
                <a:spcPts val="0"/>
              </a:spcBef>
              <a:spcAft>
                <a:spcPts val="0"/>
              </a:spcAft>
              <a:buSzPts val="2400"/>
              <a:buChar char="◆"/>
            </a:pPr>
            <a:r>
              <a:rPr lang="en"/>
              <a:t>Clients communicate with the subsystem by sending request to Facade, which forwards to the appropriate subsystem objects</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Clients that use the facade don't have access to its subsystem objects directly</a:t>
            </a:r>
            <a:endParaRPr/>
          </a:p>
          <a:p>
            <a:pPr indent="0" lvl="0" marL="457200" rtl="0" algn="l">
              <a:spcBef>
                <a:spcPts val="6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18"/>
          <p:cNvPicPr preferRelativeResize="0"/>
          <p:nvPr/>
        </p:nvPicPr>
        <p:blipFill>
          <a:blip r:embed="rId3">
            <a:alphaModFix/>
          </a:blip>
          <a:stretch>
            <a:fillRect/>
          </a:stretch>
        </p:blipFill>
        <p:spPr>
          <a:xfrm>
            <a:off x="1188500" y="2246150"/>
            <a:ext cx="7117300" cy="4478500"/>
          </a:xfrm>
          <a:prstGeom prst="rect">
            <a:avLst/>
          </a:prstGeom>
          <a:noFill/>
          <a:ln>
            <a:noFill/>
          </a:ln>
        </p:spPr>
      </p:pic>
      <p:sp>
        <p:nvSpPr>
          <p:cNvPr id="762" name="Google Shape;762;p1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763" name="Google Shape;763;p1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 </a:t>
            </a:r>
            <a:endParaRPr/>
          </a:p>
          <a:p>
            <a:pPr indent="0" lvl="0" marL="0" rtl="0" algn="l">
              <a:spcBef>
                <a:spcPts val="60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it when:</a:t>
            </a:r>
            <a:endParaRPr/>
          </a:p>
          <a:p>
            <a:pPr indent="-381000" lvl="1" marL="914400" rtl="0" algn="l">
              <a:spcBef>
                <a:spcPts val="0"/>
              </a:spcBef>
              <a:spcAft>
                <a:spcPts val="0"/>
              </a:spcAft>
              <a:buSzPts val="2400"/>
              <a:buChar char="◆"/>
            </a:pPr>
            <a:r>
              <a:rPr lang="en"/>
              <a:t>You want to provide a simple interface to a complex subsystem</a:t>
            </a:r>
            <a:endParaRPr/>
          </a:p>
          <a:p>
            <a:pPr indent="-381000" lvl="1" marL="914400" rtl="0" algn="l">
              <a:spcBef>
                <a:spcPts val="0"/>
              </a:spcBef>
              <a:spcAft>
                <a:spcPts val="0"/>
              </a:spcAft>
              <a:buSzPts val="2400"/>
              <a:buChar char="◆"/>
            </a:pPr>
            <a:r>
              <a:rPr lang="en"/>
              <a:t>You want to give a simple default view of the subsystem that is good enough for the clients</a:t>
            </a:r>
            <a:endParaRPr/>
          </a:p>
          <a:p>
            <a:pPr indent="-381000" lvl="1" marL="914400" rtl="0" algn="l">
              <a:spcBef>
                <a:spcPts val="0"/>
              </a:spcBef>
              <a:spcAft>
                <a:spcPts val="0"/>
              </a:spcAft>
              <a:buSzPts val="2400"/>
              <a:buChar char="◆"/>
            </a:pPr>
            <a:r>
              <a:rPr lang="en"/>
              <a:t>There are many dependencies between clients and the implementation classes. Facade </a:t>
            </a:r>
            <a:r>
              <a:rPr b="1" lang="en">
                <a:solidFill>
                  <a:srgbClr val="FF0000"/>
                </a:solidFill>
              </a:rPr>
              <a:t>decouples</a:t>
            </a:r>
            <a:r>
              <a:rPr lang="en"/>
              <a:t> the subsystem from clients</a:t>
            </a:r>
            <a:endParaRPr/>
          </a:p>
          <a:p>
            <a:pPr indent="-381000" lvl="1" marL="914400" rtl="0" algn="l">
              <a:spcBef>
                <a:spcPts val="0"/>
              </a:spcBef>
              <a:spcAft>
                <a:spcPts val="0"/>
              </a:spcAft>
              <a:buSzPts val="2400"/>
              <a:buChar char="◆"/>
            </a:pPr>
            <a:r>
              <a:rPr lang="en"/>
              <a:t>You want to define an entry point to a subsystem while hiding complexity</a:t>
            </a:r>
            <a:endParaRPr/>
          </a:p>
          <a:p>
            <a:pPr indent="0" lvl="0" marL="0" rtl="0" algn="l">
              <a:spcBef>
                <a:spcPts val="600"/>
              </a:spcBef>
              <a:spcAft>
                <a:spcPts val="0"/>
              </a:spcAft>
              <a:buNone/>
            </a:pPr>
            <a:r>
              <a:t/>
            </a:r>
            <a:endParaRPr/>
          </a:p>
        </p:txBody>
      </p:sp>
      <p:sp>
        <p:nvSpPr>
          <p:cNvPr id="769" name="Google Shape;769;p1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Consequences:</a:t>
            </a:r>
            <a:endParaRPr/>
          </a:p>
          <a:p>
            <a:pPr indent="-381000" lvl="1" marL="914400" marR="0" rtl="0" algn="l">
              <a:lnSpc>
                <a:spcPct val="100000"/>
              </a:lnSpc>
              <a:spcBef>
                <a:spcPts val="0"/>
              </a:spcBef>
              <a:spcAft>
                <a:spcPts val="0"/>
              </a:spcAft>
              <a:buSzPts val="2400"/>
              <a:buChar char="◆"/>
            </a:pPr>
            <a:r>
              <a:rPr lang="en"/>
              <a:t>Shields client from the subsystem components, making the subsystem easier to use</a:t>
            </a:r>
            <a:endParaRPr/>
          </a:p>
          <a:p>
            <a:pPr indent="-381000" lvl="1" marL="914400" marR="0" rtl="0" algn="l">
              <a:lnSpc>
                <a:spcPct val="100000"/>
              </a:lnSpc>
              <a:spcBef>
                <a:spcPts val="0"/>
              </a:spcBef>
              <a:spcAft>
                <a:spcPts val="0"/>
              </a:spcAft>
              <a:buSzPts val="2400"/>
              <a:buChar char="◆"/>
            </a:pPr>
            <a:r>
              <a:rPr lang="en"/>
              <a:t>Promotes weak coupling between clients and subsystems</a:t>
            </a:r>
            <a:endParaRPr/>
          </a:p>
          <a:p>
            <a:pPr indent="-381000" lvl="1" marL="914400" marR="0" rtl="0" algn="l">
              <a:lnSpc>
                <a:spcPct val="100000"/>
              </a:lnSpc>
              <a:spcBef>
                <a:spcPts val="0"/>
              </a:spcBef>
              <a:spcAft>
                <a:spcPts val="0"/>
              </a:spcAft>
              <a:buSzPts val="2400"/>
              <a:buChar char="◆"/>
            </a:pPr>
            <a:r>
              <a:rPr lang="en"/>
              <a:t>Don't prevent clients from using subsystem classes directly</a:t>
            </a:r>
            <a:endParaRPr/>
          </a:p>
          <a:p>
            <a:pPr indent="0" lvl="0" marL="0" rtl="0" algn="l">
              <a:spcBef>
                <a:spcPts val="600"/>
              </a:spcBef>
              <a:spcAft>
                <a:spcPts val="0"/>
              </a:spcAft>
              <a:buNone/>
            </a:pPr>
            <a:r>
              <a:t/>
            </a:r>
            <a:endParaRPr/>
          </a:p>
        </p:txBody>
      </p:sp>
      <p:sp>
        <p:nvSpPr>
          <p:cNvPr id="775" name="Google Shape;775;p1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descr="12656-1.jpg" id="780" name="Google Shape;780;p121"/>
          <p:cNvPicPr preferRelativeResize="0"/>
          <p:nvPr/>
        </p:nvPicPr>
        <p:blipFill rotWithShape="1">
          <a:blip r:embed="rId3">
            <a:alphaModFix/>
          </a:blip>
          <a:srcRect b="6864" l="0" r="0" t="0"/>
          <a:stretch/>
        </p:blipFill>
        <p:spPr>
          <a:xfrm>
            <a:off x="5659175" y="3754175"/>
            <a:ext cx="3332426" cy="3103825"/>
          </a:xfrm>
          <a:prstGeom prst="rect">
            <a:avLst/>
          </a:prstGeom>
          <a:noFill/>
          <a:ln>
            <a:noFill/>
          </a:ln>
        </p:spPr>
      </p:pic>
      <p:sp>
        <p:nvSpPr>
          <p:cNvPr id="781" name="Google Shape;781;p1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782" name="Google Shape;782;p1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 </a:t>
            </a:r>
            <a:endParaRPr/>
          </a:p>
          <a:p>
            <a:pPr indent="-381000" lvl="1" marL="914400" rtl="0" algn="l">
              <a:spcBef>
                <a:spcPts val="0"/>
              </a:spcBef>
              <a:spcAft>
                <a:spcPts val="0"/>
              </a:spcAft>
              <a:buSzPts val="2400"/>
              <a:buChar char="◆"/>
            </a:pPr>
            <a:r>
              <a:rPr lang="en"/>
              <a:t>"Convert the interface of a class into another interface clients expect. Adapter lets classes work together that couldn't otherwise because of incompatible interfaces."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22"/>
          <p:cNvPicPr preferRelativeResize="0"/>
          <p:nvPr/>
        </p:nvPicPr>
        <p:blipFill>
          <a:blip r:embed="rId3">
            <a:alphaModFix/>
          </a:blip>
          <a:stretch>
            <a:fillRect/>
          </a:stretch>
        </p:blipFill>
        <p:spPr>
          <a:xfrm>
            <a:off x="756430" y="2382238"/>
            <a:ext cx="7631141" cy="3627739"/>
          </a:xfrm>
          <a:prstGeom prst="rect">
            <a:avLst/>
          </a:prstGeom>
          <a:noFill/>
          <a:ln>
            <a:noFill/>
          </a:ln>
        </p:spPr>
      </p:pic>
      <p:sp>
        <p:nvSpPr>
          <p:cNvPr id="788" name="Google Shape;788;p1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789" name="Google Shape;789;p122"/>
          <p:cNvSpPr txBox="1"/>
          <p:nvPr>
            <p:ph idx="1" type="body"/>
          </p:nvPr>
        </p:nvSpPr>
        <p:spPr>
          <a:xfrm>
            <a:off x="457200" y="16764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sp>
        <p:nvSpPr>
          <p:cNvPr id="790" name="Google Shape;790;p122"/>
          <p:cNvSpPr/>
          <p:nvPr/>
        </p:nvSpPr>
        <p:spPr>
          <a:xfrm>
            <a:off x="497800" y="5327575"/>
            <a:ext cx="2373300" cy="933300"/>
          </a:xfrm>
          <a:prstGeom prst="wedgeEllipseCallout">
            <a:avLst>
              <a:gd fmla="val 24132" name="adj1"/>
              <a:gd fmla="val -10563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Class level</a:t>
            </a:r>
            <a:endParaRPr b="1" sz="1800">
              <a:solidFill>
                <a:srgbClr val="FFFFFF"/>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sp>
        <p:nvSpPr>
          <p:cNvPr id="796" name="Google Shape;796;p1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pic>
        <p:nvPicPr>
          <p:cNvPr id="797" name="Google Shape;797;p123"/>
          <p:cNvPicPr preferRelativeResize="0"/>
          <p:nvPr/>
        </p:nvPicPr>
        <p:blipFill>
          <a:blip r:embed="rId3">
            <a:alphaModFix/>
          </a:blip>
          <a:stretch>
            <a:fillRect/>
          </a:stretch>
        </p:blipFill>
        <p:spPr>
          <a:xfrm>
            <a:off x="519113" y="2618750"/>
            <a:ext cx="8258175" cy="2943225"/>
          </a:xfrm>
          <a:prstGeom prst="rect">
            <a:avLst/>
          </a:prstGeom>
          <a:noFill/>
          <a:ln>
            <a:noFill/>
          </a:ln>
        </p:spPr>
      </p:pic>
      <p:sp>
        <p:nvSpPr>
          <p:cNvPr id="798" name="Google Shape;798;p123"/>
          <p:cNvSpPr/>
          <p:nvPr/>
        </p:nvSpPr>
        <p:spPr>
          <a:xfrm>
            <a:off x="497800" y="5327575"/>
            <a:ext cx="2373300" cy="933300"/>
          </a:xfrm>
          <a:prstGeom prst="wedgeEllipseCallout">
            <a:avLst>
              <a:gd fmla="val 24132" name="adj1"/>
              <a:gd fmla="val -10563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Object level</a:t>
            </a:r>
            <a:endParaRPr b="1" sz="1800">
              <a:solidFill>
                <a:srgbClr val="FFFFFF"/>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381000" lvl="1" marL="914400" rtl="0" algn="l">
              <a:spcBef>
                <a:spcPts val="0"/>
              </a:spcBef>
              <a:spcAft>
                <a:spcPts val="0"/>
              </a:spcAft>
              <a:buSzPts val="2400"/>
              <a:buChar char="◆"/>
            </a:pPr>
            <a:r>
              <a:rPr lang="en"/>
              <a:t>Clients call operations on an Adapter instance. In turn the adapter calls adaptee operations that carry out the request </a:t>
            </a:r>
            <a:endParaRPr/>
          </a:p>
        </p:txBody>
      </p:sp>
      <p:sp>
        <p:nvSpPr>
          <p:cNvPr id="804" name="Google Shape;804;p1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125"/>
          <p:cNvPicPr preferRelativeResize="0"/>
          <p:nvPr/>
        </p:nvPicPr>
        <p:blipFill>
          <a:blip r:embed="rId3">
            <a:alphaModFix/>
          </a:blip>
          <a:stretch>
            <a:fillRect/>
          </a:stretch>
        </p:blipFill>
        <p:spPr>
          <a:xfrm>
            <a:off x="671513" y="2267400"/>
            <a:ext cx="7800975" cy="3466217"/>
          </a:xfrm>
          <a:prstGeom prst="rect">
            <a:avLst/>
          </a:prstGeom>
          <a:noFill/>
          <a:ln>
            <a:noFill/>
          </a:ln>
        </p:spPr>
      </p:pic>
      <p:sp>
        <p:nvSpPr>
          <p:cNvPr id="810" name="Google Shape;810;p1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811" name="Google Shape;811;p12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 </a:t>
            </a:r>
            <a:endParaRPr/>
          </a:p>
          <a:p>
            <a:pPr indent="0" lvl="0" marL="457200" rtl="0" algn="l">
              <a:spcBef>
                <a:spcPts val="60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it when:</a:t>
            </a:r>
            <a:endParaRPr/>
          </a:p>
          <a:p>
            <a:pPr indent="-381000" lvl="1" marL="914400" rtl="0" algn="l">
              <a:spcBef>
                <a:spcPts val="0"/>
              </a:spcBef>
              <a:spcAft>
                <a:spcPts val="0"/>
              </a:spcAft>
              <a:buSzPts val="2400"/>
              <a:buChar char="◆"/>
            </a:pPr>
            <a:r>
              <a:rPr lang="en"/>
              <a:t>You want to use an existing class, and its interface does not match the one you need.</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You want to create a reusable class that cooperates with unrelated or unforeseen classes, that is, classes that don't necessarily have compatible interfaces.</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(object adapter only) You need to use several existing subclasses, but it's impractical to adapt their interface by subclassing everyone. </a:t>
            </a:r>
            <a:endParaRPr/>
          </a:p>
        </p:txBody>
      </p:sp>
      <p:sp>
        <p:nvSpPr>
          <p:cNvPr id="817" name="Google Shape;817;p1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an object?</a:t>
            </a:r>
            <a:endParaRPr/>
          </a:p>
        </p:txBody>
      </p:sp>
      <p:sp>
        <p:nvSpPr>
          <p:cNvPr id="107" name="Google Shape;107;p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object packages </a:t>
            </a:r>
            <a:r>
              <a:rPr b="1" lang="en">
                <a:solidFill>
                  <a:srgbClr val="A61C00"/>
                </a:solidFill>
              </a:rPr>
              <a:t>data</a:t>
            </a:r>
            <a:r>
              <a:rPr lang="en"/>
              <a:t> and procedures that operate on the data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Procedures are called </a:t>
            </a:r>
            <a:r>
              <a:rPr b="1" lang="en">
                <a:solidFill>
                  <a:srgbClr val="A61C00"/>
                </a:solidFill>
              </a:rPr>
              <a:t>methods</a:t>
            </a:r>
            <a:r>
              <a:rPr lang="en"/>
              <a:t> and operates on the data of the object. Data is called </a:t>
            </a:r>
            <a:r>
              <a:rPr b="1" lang="en">
                <a:solidFill>
                  <a:srgbClr val="A61C00"/>
                </a:solidFill>
              </a:rPr>
              <a:t>attributes</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only way to interact with an object is through a request or </a:t>
            </a:r>
            <a:r>
              <a:rPr b="1" lang="en">
                <a:solidFill>
                  <a:srgbClr val="A61C00"/>
                </a:solidFill>
              </a:rPr>
              <a:t>message</a:t>
            </a:r>
            <a:r>
              <a:rPr lang="en"/>
              <a:t> from a client.</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 on class adapter:</a:t>
            </a:r>
            <a:endParaRPr/>
          </a:p>
          <a:p>
            <a:pPr indent="-381000" lvl="1" marL="914400" rtl="0" algn="l">
              <a:spcBef>
                <a:spcPts val="0"/>
              </a:spcBef>
              <a:spcAft>
                <a:spcPts val="0"/>
              </a:spcAft>
              <a:buSzPts val="2400"/>
              <a:buChar char="◆"/>
            </a:pPr>
            <a:r>
              <a:rPr lang="en"/>
              <a:t>Won't work when we want to adapt a class and all its subclasses</a:t>
            </a:r>
            <a:endParaRPr/>
          </a:p>
          <a:p>
            <a:pPr indent="-381000" lvl="1" marL="914400" rtl="0" algn="l">
              <a:spcBef>
                <a:spcPts val="0"/>
              </a:spcBef>
              <a:spcAft>
                <a:spcPts val="0"/>
              </a:spcAft>
              <a:buSzPts val="2400"/>
              <a:buChar char="◆"/>
            </a:pPr>
            <a:r>
              <a:rPr lang="en"/>
              <a:t>Lets override some of Adaptee's behavior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Consequences on object adapter:</a:t>
            </a:r>
            <a:endParaRPr/>
          </a:p>
          <a:p>
            <a:pPr indent="-381000" lvl="1" marL="914400" rtl="0" algn="l">
              <a:spcBef>
                <a:spcPts val="0"/>
              </a:spcBef>
              <a:spcAft>
                <a:spcPts val="0"/>
              </a:spcAft>
              <a:buSzPts val="2400"/>
              <a:buChar char="◆"/>
            </a:pPr>
            <a:r>
              <a:rPr lang="en"/>
              <a:t>The Adapter can also add functionality to all adaptees (all subclasses) at once. </a:t>
            </a:r>
            <a:endParaRPr/>
          </a:p>
          <a:p>
            <a:pPr indent="-381000" lvl="1" marL="914400" rtl="0" algn="l">
              <a:spcBef>
                <a:spcPts val="0"/>
              </a:spcBef>
              <a:spcAft>
                <a:spcPts val="0"/>
              </a:spcAft>
              <a:buSzPts val="2400"/>
              <a:buChar char="◆"/>
            </a:pPr>
            <a:r>
              <a:rPr lang="en"/>
              <a:t>Harder to override adaptee behavior</a:t>
            </a:r>
            <a:endParaRPr/>
          </a:p>
        </p:txBody>
      </p:sp>
      <p:sp>
        <p:nvSpPr>
          <p:cNvPr id="823" name="Google Shape;823;p1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descr="human-conservation.jpg" id="828" name="Google Shape;828;p128"/>
          <p:cNvPicPr preferRelativeResize="0"/>
          <p:nvPr/>
        </p:nvPicPr>
        <p:blipFill rotWithShape="1">
          <a:blip r:embed="rId3">
            <a:alphaModFix/>
          </a:blip>
          <a:srcRect b="0" l="26093" r="28808" t="0"/>
          <a:stretch/>
        </p:blipFill>
        <p:spPr>
          <a:xfrm>
            <a:off x="6601900" y="2629050"/>
            <a:ext cx="2542100" cy="4228950"/>
          </a:xfrm>
          <a:prstGeom prst="rect">
            <a:avLst/>
          </a:prstGeom>
          <a:noFill/>
          <a:ln>
            <a:noFill/>
          </a:ln>
        </p:spPr>
      </p:pic>
      <p:sp>
        <p:nvSpPr>
          <p:cNvPr id="829" name="Google Shape;829;p1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Behavioral Patterns</a:t>
            </a:r>
            <a:endParaRPr/>
          </a:p>
        </p:txBody>
      </p:sp>
      <p:sp>
        <p:nvSpPr>
          <p:cNvPr id="830" name="Google Shape;830;p128"/>
          <p:cNvSpPr txBox="1"/>
          <p:nvPr>
            <p:ph idx="1" type="body"/>
          </p:nvPr>
        </p:nvSpPr>
        <p:spPr>
          <a:xfrm>
            <a:off x="457200" y="1600200"/>
            <a:ext cx="6547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concerned with algorithms and the assignment of responsibilities between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Describe the patterns of communication between classes or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 you concentrate on the interconnection between objects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36" name="Google Shape;836;p1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a:t>
            </a:r>
            <a:endParaRPr/>
          </a:p>
          <a:p>
            <a:pPr indent="-381000" lvl="1" marL="914400" rtl="0" algn="l">
              <a:spcBef>
                <a:spcPts val="0"/>
              </a:spcBef>
              <a:spcAft>
                <a:spcPts val="0"/>
              </a:spcAft>
              <a:buSzPts val="2400"/>
              <a:buChar char="◆"/>
            </a:pPr>
            <a:r>
              <a:rPr lang="en"/>
              <a:t>"Define a one-to-many dependency between objects so that when one object changes state, all its dependents are notified and updated automatically"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42" name="Google Shape;842;p1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a:t>
            </a:r>
            <a:endParaRPr/>
          </a:p>
          <a:p>
            <a:pPr indent="0" lvl="0" marL="457200" rtl="0" algn="l">
              <a:spcBef>
                <a:spcPts val="600"/>
              </a:spcBef>
              <a:spcAft>
                <a:spcPts val="0"/>
              </a:spcAft>
              <a:buNone/>
            </a:pPr>
            <a:r>
              <a:t/>
            </a:r>
            <a:endParaRPr/>
          </a:p>
        </p:txBody>
      </p:sp>
      <p:pic>
        <p:nvPicPr>
          <p:cNvPr id="843" name="Google Shape;843;p130"/>
          <p:cNvPicPr preferRelativeResize="0"/>
          <p:nvPr/>
        </p:nvPicPr>
        <p:blipFill rotWithShape="1">
          <a:blip r:embed="rId3">
            <a:alphaModFix/>
          </a:blip>
          <a:srcRect b="0" l="0" r="0" t="16853"/>
          <a:stretch/>
        </p:blipFill>
        <p:spPr>
          <a:xfrm>
            <a:off x="160925" y="2469675"/>
            <a:ext cx="8604626" cy="31941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49" name="Google Shape;849;p1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381000" lvl="1" marL="914400" rtl="0" algn="l">
              <a:spcBef>
                <a:spcPts val="0"/>
              </a:spcBef>
              <a:spcAft>
                <a:spcPts val="0"/>
              </a:spcAft>
              <a:buSzPts val="2400"/>
              <a:buChar char="◆"/>
            </a:pPr>
            <a:r>
              <a:rPr lang="en"/>
              <a:t>ConcreteSubject notifies its observers whenever a change occurs that could make its observers' state inconsistent with its own</a:t>
            </a:r>
            <a:endParaRPr/>
          </a:p>
          <a:p>
            <a:pPr indent="-381000" lvl="1" marL="914400" rtl="0" algn="l">
              <a:spcBef>
                <a:spcPts val="0"/>
              </a:spcBef>
              <a:spcAft>
                <a:spcPts val="0"/>
              </a:spcAft>
              <a:buSzPts val="2400"/>
              <a:buChar char="◆"/>
            </a:pPr>
            <a:r>
              <a:rPr lang="en"/>
              <a:t>After being informed of a change in the concrete subject, a ConcreteObserver may query the subject for information</a:t>
            </a:r>
            <a:endParaRPr/>
          </a:p>
          <a:p>
            <a:pPr indent="0" lvl="0" marL="457200" rtl="0" algn="l">
              <a:spcBef>
                <a:spcPts val="60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55" name="Google Shape;855;p1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pic>
        <p:nvPicPr>
          <p:cNvPr id="856" name="Google Shape;856;p132"/>
          <p:cNvPicPr preferRelativeResize="0"/>
          <p:nvPr/>
        </p:nvPicPr>
        <p:blipFill>
          <a:blip r:embed="rId3">
            <a:alphaModFix/>
          </a:blip>
          <a:stretch>
            <a:fillRect/>
          </a:stretch>
        </p:blipFill>
        <p:spPr>
          <a:xfrm>
            <a:off x="801800" y="2500550"/>
            <a:ext cx="7737575" cy="36190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62" name="Google Shape;862;p1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pic>
        <p:nvPicPr>
          <p:cNvPr id="863" name="Google Shape;863;p133"/>
          <p:cNvPicPr preferRelativeResize="0"/>
          <p:nvPr/>
        </p:nvPicPr>
        <p:blipFill rotWithShape="1">
          <a:blip r:embed="rId3">
            <a:alphaModFix/>
          </a:blip>
          <a:srcRect b="3326" l="0" r="0" t="18773"/>
          <a:stretch/>
        </p:blipFill>
        <p:spPr>
          <a:xfrm>
            <a:off x="3460700" y="1030425"/>
            <a:ext cx="5286375" cy="57057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69" name="Google Shape;869;p13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when:</a:t>
            </a:r>
            <a:endParaRPr/>
          </a:p>
          <a:p>
            <a:pPr indent="-381000" lvl="1" marL="914400" rtl="0" algn="l">
              <a:spcBef>
                <a:spcPts val="0"/>
              </a:spcBef>
              <a:spcAft>
                <a:spcPts val="0"/>
              </a:spcAft>
              <a:buSzPts val="2400"/>
              <a:buChar char="◆"/>
            </a:pPr>
            <a:r>
              <a:rPr lang="en"/>
              <a:t>An abstractions has two aspects: one dependent on the other</a:t>
            </a:r>
            <a:endParaRPr/>
          </a:p>
          <a:p>
            <a:pPr indent="-381000" lvl="1" marL="914400" rtl="0" algn="l">
              <a:spcBef>
                <a:spcPts val="0"/>
              </a:spcBef>
              <a:spcAft>
                <a:spcPts val="0"/>
              </a:spcAft>
              <a:buSzPts val="2400"/>
              <a:buChar char="◆"/>
            </a:pPr>
            <a:r>
              <a:rPr lang="en"/>
              <a:t>A change to one object requires changing others and you don't know how many others are</a:t>
            </a:r>
            <a:endParaRPr/>
          </a:p>
          <a:p>
            <a:pPr indent="-381000" lvl="1" marL="914400" rtl="0" algn="l">
              <a:spcBef>
                <a:spcPts val="0"/>
              </a:spcBef>
              <a:spcAft>
                <a:spcPts val="0"/>
              </a:spcAft>
              <a:buSzPts val="2400"/>
              <a:buChar char="◆"/>
            </a:pPr>
            <a:r>
              <a:rPr lang="en"/>
              <a:t>An object should be able to notify other objects without making assumptions who they are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875" name="Google Shape;875;p1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381000" lvl="1" marL="914400" rtl="0" algn="l">
              <a:spcBef>
                <a:spcPts val="0"/>
              </a:spcBef>
              <a:spcAft>
                <a:spcPts val="0"/>
              </a:spcAft>
              <a:buSzPts val="2400"/>
              <a:buChar char="◆"/>
            </a:pPr>
            <a:r>
              <a:rPr lang="en"/>
              <a:t>Decouples subject and observer</a:t>
            </a:r>
            <a:endParaRPr/>
          </a:p>
          <a:p>
            <a:pPr indent="-381000" lvl="1" marL="914400" rtl="0" algn="l">
              <a:spcBef>
                <a:spcPts val="0"/>
              </a:spcBef>
              <a:spcAft>
                <a:spcPts val="0"/>
              </a:spcAft>
              <a:buSzPts val="2400"/>
              <a:buChar char="◆"/>
            </a:pPr>
            <a:r>
              <a:rPr lang="en"/>
              <a:t>Supports broadcast communication</a:t>
            </a:r>
            <a:endParaRPr/>
          </a:p>
          <a:p>
            <a:pPr indent="-381000" lvl="1" marL="914400" rtl="0" algn="l">
              <a:spcBef>
                <a:spcPts val="0"/>
              </a:spcBef>
              <a:spcAft>
                <a:spcPts val="0"/>
              </a:spcAft>
              <a:buSzPts val="2400"/>
              <a:buChar char="◆"/>
            </a:pPr>
            <a:r>
              <a:rPr lang="en"/>
              <a:t>Unexpected updates: observers have no knowledge of each other's presence they don't know the cost of each change for the overall system</a:t>
            </a:r>
            <a:endParaRPr/>
          </a:p>
          <a:p>
            <a:pPr indent="-381000" lvl="1" marL="914400" rtl="0" algn="l">
              <a:spcBef>
                <a:spcPts val="0"/>
              </a:spcBef>
              <a:spcAft>
                <a:spcPts val="0"/>
              </a:spcAft>
              <a:buSzPts val="2400"/>
              <a:buChar char="◆"/>
            </a:pPr>
            <a:r>
              <a:rPr lang="en"/>
              <a:t>Is hard for observers know what changed</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
        <p:nvSpPr>
          <p:cNvPr id="881" name="Google Shape;881;p1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a:t>
            </a:r>
            <a:endParaRPr/>
          </a:p>
          <a:p>
            <a:pPr indent="-381000" lvl="1" marL="914400" rtl="0" algn="l">
              <a:spcBef>
                <a:spcPts val="0"/>
              </a:spcBef>
              <a:spcAft>
                <a:spcPts val="0"/>
              </a:spcAft>
              <a:buSzPts val="2400"/>
              <a:buChar char="◆"/>
            </a:pPr>
            <a:r>
              <a:rPr lang="en"/>
              <a:t>"Avoid coupling the sender of a request to its receiver by giving  more than one object a chance to handle the request. Chain the receiving objects and pass the request along the chain until an object handles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interface of an object?</a:t>
            </a:r>
            <a:endParaRPr/>
          </a:p>
        </p:txBody>
      </p:sp>
      <p:sp>
        <p:nvSpPr>
          <p:cNvPr id="113" name="Google Shape;113;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internal state of an object is </a:t>
            </a:r>
            <a:r>
              <a:rPr b="1" lang="en">
                <a:solidFill>
                  <a:srgbClr val="A61C00"/>
                </a:solidFill>
              </a:rPr>
              <a:t>encapsulated</a:t>
            </a:r>
            <a:r>
              <a:rPr lang="en"/>
              <a:t>: it cannot be accessed directly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method name, parameters and return value is called the </a:t>
            </a:r>
            <a:r>
              <a:rPr b="1" lang="en">
                <a:solidFill>
                  <a:srgbClr val="A61C00"/>
                </a:solidFill>
              </a:rPr>
              <a:t>signature</a:t>
            </a:r>
            <a:r>
              <a:rPr lang="en"/>
              <a:t> of the method.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set of all signatures is the </a:t>
            </a:r>
            <a:r>
              <a:rPr b="1" lang="en">
                <a:solidFill>
                  <a:srgbClr val="A61C00"/>
                </a:solidFill>
              </a:rPr>
              <a:t>interface of the object</a:t>
            </a:r>
            <a:endParaRPr b="1">
              <a:solidFill>
                <a:srgbClr val="A61C00"/>
              </a:solidFill>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37"/>
          <p:cNvPicPr preferRelativeResize="0"/>
          <p:nvPr/>
        </p:nvPicPr>
        <p:blipFill>
          <a:blip r:embed="rId3">
            <a:alphaModFix/>
          </a:blip>
          <a:stretch>
            <a:fillRect/>
          </a:stretch>
        </p:blipFill>
        <p:spPr>
          <a:xfrm>
            <a:off x="687325" y="1661575"/>
            <a:ext cx="6288873" cy="3381433"/>
          </a:xfrm>
          <a:prstGeom prst="rect">
            <a:avLst/>
          </a:prstGeom>
          <a:noFill/>
          <a:ln>
            <a:noFill/>
          </a:ln>
        </p:spPr>
      </p:pic>
      <p:sp>
        <p:nvSpPr>
          <p:cNvPr id="887" name="Google Shape;887;p1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a:t>
            </a:r>
            <a:endParaRPr/>
          </a:p>
          <a:p>
            <a:pPr indent="0" lvl="0" marL="457200" rtl="0" algn="l">
              <a:spcBef>
                <a:spcPts val="600"/>
              </a:spcBef>
              <a:spcAft>
                <a:spcPts val="0"/>
              </a:spcAft>
              <a:buNone/>
            </a:pPr>
            <a:r>
              <a:t/>
            </a:r>
            <a:endParaRPr/>
          </a:p>
        </p:txBody>
      </p:sp>
      <p:pic>
        <p:nvPicPr>
          <p:cNvPr id="888" name="Google Shape;888;p137"/>
          <p:cNvPicPr preferRelativeResize="0"/>
          <p:nvPr/>
        </p:nvPicPr>
        <p:blipFill>
          <a:blip r:embed="rId4">
            <a:alphaModFix/>
          </a:blip>
          <a:stretch>
            <a:fillRect/>
          </a:stretch>
        </p:blipFill>
        <p:spPr>
          <a:xfrm>
            <a:off x="1692338" y="5418788"/>
            <a:ext cx="6143625" cy="1304925"/>
          </a:xfrm>
          <a:prstGeom prst="rect">
            <a:avLst/>
          </a:prstGeom>
          <a:noFill/>
          <a:ln>
            <a:noFill/>
          </a:ln>
        </p:spPr>
      </p:pic>
      <p:sp>
        <p:nvSpPr>
          <p:cNvPr id="889" name="Google Shape;889;p1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381000" lvl="1" marL="914400" rtl="0" algn="l">
              <a:spcBef>
                <a:spcPts val="0"/>
              </a:spcBef>
              <a:spcAft>
                <a:spcPts val="0"/>
              </a:spcAft>
              <a:buSzPts val="2400"/>
              <a:buChar char="◆"/>
            </a:pPr>
            <a:r>
              <a:rPr lang="en"/>
              <a:t>When a client issues a request, the request propagates along the chain until a concrete handler object takes responsibility for handling it</a:t>
            </a:r>
            <a:endParaRPr/>
          </a:p>
          <a:p>
            <a:pPr indent="0" lvl="0" marL="457200" rtl="0" algn="l">
              <a:spcBef>
                <a:spcPts val="600"/>
              </a:spcBef>
              <a:spcAft>
                <a:spcPts val="0"/>
              </a:spcAft>
              <a:buNone/>
            </a:pPr>
            <a:r>
              <a:t/>
            </a:r>
            <a:endParaRPr/>
          </a:p>
        </p:txBody>
      </p:sp>
      <p:sp>
        <p:nvSpPr>
          <p:cNvPr id="895" name="Google Shape;895;p1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139"/>
          <p:cNvPicPr preferRelativeResize="0"/>
          <p:nvPr/>
        </p:nvPicPr>
        <p:blipFill>
          <a:blip r:embed="rId3">
            <a:alphaModFix/>
          </a:blip>
          <a:stretch>
            <a:fillRect/>
          </a:stretch>
        </p:blipFill>
        <p:spPr>
          <a:xfrm>
            <a:off x="795866" y="2189472"/>
            <a:ext cx="7552268" cy="3789156"/>
          </a:xfrm>
          <a:prstGeom prst="rect">
            <a:avLst/>
          </a:prstGeom>
          <a:noFill/>
          <a:ln>
            <a:noFill/>
          </a:ln>
        </p:spPr>
      </p:pic>
      <p:sp>
        <p:nvSpPr>
          <p:cNvPr id="901" name="Google Shape;901;p1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
        <p:nvSpPr>
          <p:cNvPr id="902" name="Google Shape;902;p13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a:t>
            </a:r>
            <a:endParaRPr/>
          </a:p>
          <a:p>
            <a:pPr indent="0" lvl="0" marL="457200" rtl="0" algn="l">
              <a:spcBef>
                <a:spcPts val="60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when:</a:t>
            </a:r>
            <a:endParaRPr/>
          </a:p>
          <a:p>
            <a:pPr indent="-381000" lvl="1" marL="914400" rtl="0" algn="l">
              <a:spcBef>
                <a:spcPts val="0"/>
              </a:spcBef>
              <a:spcAft>
                <a:spcPts val="0"/>
              </a:spcAft>
              <a:buSzPts val="2400"/>
              <a:buChar char="◆"/>
            </a:pPr>
            <a:r>
              <a:rPr lang="en"/>
              <a:t>More than one object may handle a request, and the handler isn't known a priori. The handler should be ascertained automatically.</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You want to issue a request to one of several objects without specifying the receiver explicitly.</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The set of objects that can handle a request should be specified dynamically.</a:t>
            </a:r>
            <a:endParaRPr/>
          </a:p>
        </p:txBody>
      </p:sp>
      <p:sp>
        <p:nvSpPr>
          <p:cNvPr id="908" name="Google Shape;908;p1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457200" lvl="0" marL="0" rtl="0" algn="l">
              <a:spcBef>
                <a:spcPts val="600"/>
              </a:spcBef>
              <a:spcAft>
                <a:spcPts val="0"/>
              </a:spcAft>
              <a:buNone/>
            </a:pPr>
            <a:r>
              <a:rPr lang="en" sz="2400"/>
              <a:t>Reduced coupling: </a:t>
            </a:r>
            <a:endParaRPr/>
          </a:p>
          <a:p>
            <a:pPr indent="-381000" lvl="1" marL="914400" rtl="0" algn="l">
              <a:spcBef>
                <a:spcPts val="480"/>
              </a:spcBef>
              <a:spcAft>
                <a:spcPts val="0"/>
              </a:spcAft>
              <a:buSzPts val="2400"/>
              <a:buChar char="◆"/>
            </a:pPr>
            <a:r>
              <a:rPr lang="en"/>
              <a:t>Frees an object from knowing which other object handles a request. </a:t>
            </a:r>
            <a:endParaRPr/>
          </a:p>
          <a:p>
            <a:pPr indent="-381000" lvl="1" marL="914400" rtl="0" algn="l">
              <a:spcBef>
                <a:spcPts val="0"/>
              </a:spcBef>
              <a:spcAft>
                <a:spcPts val="0"/>
              </a:spcAft>
              <a:buSzPts val="2400"/>
              <a:buChar char="◆"/>
            </a:pPr>
            <a:r>
              <a:rPr lang="en"/>
              <a:t>The sender and receiver have no explicit knowledge of each other, and the object in the chain doesn’t know about the chain structure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sz="2400"/>
          </a:p>
          <a:p>
            <a:pPr indent="0" lvl="0" marL="0" rtl="0" algn="l">
              <a:spcBef>
                <a:spcPts val="600"/>
              </a:spcBef>
              <a:spcAft>
                <a:spcPts val="0"/>
              </a:spcAft>
              <a:buNone/>
            </a:pPr>
            <a:r>
              <a:t/>
            </a:r>
            <a:endParaRPr sz="2400"/>
          </a:p>
        </p:txBody>
      </p:sp>
      <p:sp>
        <p:nvSpPr>
          <p:cNvPr id="914" name="Google Shape;914;p1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457200" lvl="0" marL="0" rtl="0" algn="l">
              <a:spcBef>
                <a:spcPts val="480"/>
              </a:spcBef>
              <a:spcAft>
                <a:spcPts val="0"/>
              </a:spcAft>
              <a:buClr>
                <a:schemeClr val="dk1"/>
              </a:buClr>
              <a:buSzPts val="2400"/>
              <a:buFont typeface="Droid Sans"/>
              <a:buNone/>
            </a:pPr>
            <a:r>
              <a:rPr lang="en" sz="2400"/>
              <a:t>Added flexibility in assigning responsibilities to objects</a:t>
            </a:r>
            <a:endParaRPr sz="2400"/>
          </a:p>
          <a:p>
            <a:pPr indent="-381000" lvl="1" marL="914400" rtl="0" algn="l">
              <a:spcBef>
                <a:spcPts val="480"/>
              </a:spcBef>
              <a:spcAft>
                <a:spcPts val="0"/>
              </a:spcAft>
              <a:buSzPts val="2400"/>
              <a:buChar char="◆"/>
            </a:pPr>
            <a:r>
              <a:rPr lang="en"/>
              <a:t>Distributes responsibilities among objects</a:t>
            </a:r>
            <a:endParaRPr/>
          </a:p>
          <a:p>
            <a:pPr indent="-381000" lvl="1" marL="914400" rtl="0" algn="l">
              <a:spcBef>
                <a:spcPts val="0"/>
              </a:spcBef>
              <a:spcAft>
                <a:spcPts val="0"/>
              </a:spcAft>
              <a:buSzPts val="2400"/>
              <a:buChar char="◆"/>
            </a:pPr>
            <a:r>
              <a:rPr lang="en"/>
              <a:t>You can add/remove responsibilities for handling a request by adding or changing the chain at run-time</a:t>
            </a:r>
            <a:endParaRPr/>
          </a:p>
          <a:p>
            <a:pPr indent="0" lvl="0" marL="457200" rtl="0" algn="l">
              <a:spcBef>
                <a:spcPts val="600"/>
              </a:spcBef>
              <a:spcAft>
                <a:spcPts val="0"/>
              </a:spcAft>
              <a:buNone/>
            </a:pPr>
            <a:r>
              <a:t/>
            </a:r>
            <a:endParaRPr/>
          </a:p>
          <a:p>
            <a:pPr indent="457200" lvl="0" marL="0" rtl="0" algn="l">
              <a:spcBef>
                <a:spcPts val="480"/>
              </a:spcBef>
              <a:spcAft>
                <a:spcPts val="0"/>
              </a:spcAft>
              <a:buClr>
                <a:schemeClr val="dk1"/>
              </a:buClr>
              <a:buSzPts val="2400"/>
              <a:buFont typeface="Droid Sans"/>
              <a:buNone/>
            </a:pPr>
            <a:r>
              <a:t/>
            </a:r>
            <a:endParaRPr/>
          </a:p>
        </p:txBody>
      </p:sp>
      <p:sp>
        <p:nvSpPr>
          <p:cNvPr id="920" name="Google Shape;920;p1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457200" lvl="0" marL="0" rtl="0" algn="l">
              <a:spcBef>
                <a:spcPts val="480"/>
              </a:spcBef>
              <a:spcAft>
                <a:spcPts val="0"/>
              </a:spcAft>
              <a:buNone/>
            </a:pPr>
            <a:r>
              <a:rPr lang="en" sz="2400"/>
              <a:t>Receipt isn't guaranteed</a:t>
            </a:r>
            <a:endParaRPr sz="2400"/>
          </a:p>
          <a:p>
            <a:pPr indent="-381000" lvl="1" marL="914400" rtl="0" algn="l">
              <a:spcBef>
                <a:spcPts val="480"/>
              </a:spcBef>
              <a:spcAft>
                <a:spcPts val="0"/>
              </a:spcAft>
              <a:buSzPts val="2400"/>
              <a:buChar char="◆"/>
            </a:pPr>
            <a:r>
              <a:rPr lang="en"/>
              <a:t>Since a request has no explicit receiver, there is no guarantee it’ll be handled</a:t>
            </a:r>
            <a:endParaRPr/>
          </a:p>
          <a:p>
            <a:pPr indent="0" lvl="0" marL="457200" rtl="0" algn="l">
              <a:spcBef>
                <a:spcPts val="600"/>
              </a:spcBef>
              <a:spcAft>
                <a:spcPts val="0"/>
              </a:spcAft>
              <a:buNone/>
            </a:pPr>
            <a:r>
              <a:t/>
            </a:r>
            <a:endParaRPr/>
          </a:p>
          <a:p>
            <a:pPr indent="457200" lvl="0" marL="0" rtl="0" algn="l">
              <a:spcBef>
                <a:spcPts val="480"/>
              </a:spcBef>
              <a:spcAft>
                <a:spcPts val="0"/>
              </a:spcAft>
              <a:buNone/>
            </a:pPr>
            <a:r>
              <a:t/>
            </a:r>
            <a:endParaRPr/>
          </a:p>
        </p:txBody>
      </p:sp>
      <p:sp>
        <p:nvSpPr>
          <p:cNvPr id="926" name="Google Shape;926;p1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Chain of Responsibility</a:t>
            </a:r>
            <a:endParaRPr>
              <a:solidFill>
                <a:srgbClr val="CCCCCC"/>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select a design pattern?</a:t>
            </a:r>
            <a:endParaRPr/>
          </a:p>
        </p:txBody>
      </p:sp>
      <p:sp>
        <p:nvSpPr>
          <p:cNvPr id="932" name="Google Shape;932;p14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Consider how the pattern solve a design problem</a:t>
            </a:r>
            <a:endParaRPr/>
          </a:p>
          <a:p>
            <a:pPr indent="-381000" lvl="1" marL="914400" rtl="0" algn="l">
              <a:spcBef>
                <a:spcPts val="0"/>
              </a:spcBef>
              <a:spcAft>
                <a:spcPts val="0"/>
              </a:spcAft>
              <a:buSzPts val="2400"/>
              <a:buChar char="◆"/>
            </a:pPr>
            <a:r>
              <a:rPr lang="en"/>
              <a:t>What do you want to solve? Granularity? Coupling? Flexibility? Design for change?</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Think on what you may want to change later without having to redesign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Encapsulate the concept that varies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a:t>
            </a:r>
            <a:endParaRPr/>
          </a:p>
        </p:txBody>
      </p:sp>
      <p:sp>
        <p:nvSpPr>
          <p:cNvPr id="938" name="Google Shape;938;p1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Why do we need design patterns?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descr="batman-bitch-slap-opp.jpg" id="943" name="Google Shape;943;p146"/>
          <p:cNvPicPr preferRelativeResize="0"/>
          <p:nvPr/>
        </p:nvPicPr>
        <p:blipFill rotWithShape="1">
          <a:blip r:embed="rId3">
            <a:alphaModFix/>
          </a:blip>
          <a:srcRect b="0" l="0" r="12342" t="0"/>
          <a:stretch/>
        </p:blipFill>
        <p:spPr>
          <a:xfrm>
            <a:off x="0" y="25"/>
            <a:ext cx="9144000" cy="682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interface of an object?</a:t>
            </a:r>
            <a:endParaRPr/>
          </a:p>
        </p:txBody>
      </p:sp>
      <p:graphicFrame>
        <p:nvGraphicFramePr>
          <p:cNvPr id="119" name="Google Shape;119;p21"/>
          <p:cNvGraphicFramePr/>
          <p:nvPr/>
        </p:nvGraphicFramePr>
        <p:xfrm>
          <a:off x="2315325" y="2559350"/>
          <a:ext cx="3000000" cy="3000000"/>
        </p:xfrm>
        <a:graphic>
          <a:graphicData uri="http://schemas.openxmlformats.org/drawingml/2006/table">
            <a:tbl>
              <a:tblPr>
                <a:noFill/>
                <a:tableStyleId>{D43544A2-212D-475D-9C79-3CB0875F8874}</a:tableStyleId>
              </a:tblPr>
              <a:tblGrid>
                <a:gridCol w="396800"/>
                <a:gridCol w="4276975"/>
              </a:tblGrid>
              <a:tr h="1739300">
                <a:tc>
                  <a:txBody>
                    <a:bodyPr/>
                    <a:lstStyle/>
                    <a:p>
                      <a:pPr indent="0" lvl="0" marL="0" rtl="0" algn="l">
                        <a:spcBef>
                          <a:spcPts val="0"/>
                        </a:spcBef>
                        <a:spcAft>
                          <a:spcPts val="0"/>
                        </a:spcAft>
                        <a:buNone/>
                      </a:pPr>
                      <a:r>
                        <a:rPr lang="en" sz="1100">
                          <a:latin typeface="Courier New"/>
                          <a:ea typeface="Courier New"/>
                          <a:cs typeface="Courier New"/>
                          <a:sym typeface="Courier New"/>
                        </a:rPr>
                        <a:t>1</a:t>
                      </a:r>
                      <a:br>
                        <a:rPr lang="en" sz="1100">
                          <a:latin typeface="Courier New"/>
                          <a:ea typeface="Courier New"/>
                          <a:cs typeface="Courier New"/>
                          <a:sym typeface="Courier New"/>
                        </a:rPr>
                      </a:br>
                      <a:r>
                        <a:rPr lang="en" sz="1100">
                          <a:latin typeface="Courier New"/>
                          <a:ea typeface="Courier New"/>
                          <a:cs typeface="Courier New"/>
                          <a:sym typeface="Courier New"/>
                        </a:rPr>
                        <a:t>2</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3</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4</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5</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6</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7</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8</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txBody>
                  <a:tcPr marT="91425" marB="91425" marR="91425" marL="91425">
                    <a:lnR cap="flat" cmpd="sng" w="9525">
                      <a:solidFill>
                        <a:srgbClr val="D9EAD3"/>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n" sz="1100">
                          <a:latin typeface="Courier New"/>
                          <a:ea typeface="Courier New"/>
                          <a:cs typeface="Courier New"/>
                          <a:sym typeface="Courier New"/>
                        </a:rPr>
                        <a:t>public class Person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void getName();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String setName(String name);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Person retrieveFromDatabase();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txBody>
                  <a:tcPr marT="91425" marB="91425" marR="91425" marL="91425">
                    <a:lnL cap="flat" cmpd="sng" w="9525">
                      <a:solidFill>
                        <a:srgbClr val="D9EAD3"/>
                      </a:solidFill>
                      <a:prstDash val="solid"/>
                      <a:round/>
                      <a:headEnd len="sm" w="sm" type="none"/>
                      <a:tailEnd len="sm" w="sm" type="none"/>
                    </a:lnL>
                    <a:solidFill>
                      <a:srgbClr val="D9EAD3"/>
                    </a:solidFill>
                  </a:tcPr>
                </a:tc>
              </a:tr>
            </a:tbl>
          </a:graphicData>
        </a:graphic>
      </p:graphicFrame>
      <p:sp>
        <p:nvSpPr>
          <p:cNvPr id="120" name="Google Shape;120;p21"/>
          <p:cNvSpPr/>
          <p:nvPr/>
        </p:nvSpPr>
        <p:spPr>
          <a:xfrm>
            <a:off x="5612675" y="2179325"/>
            <a:ext cx="2153400" cy="959700"/>
          </a:xfrm>
          <a:prstGeom prst="wedgeEllipseCallout">
            <a:avLst>
              <a:gd fmla="val -45984" name="adj1"/>
              <a:gd fmla="val 75258"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Signature</a:t>
            </a:r>
            <a:endParaRPr b="1"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the other patterns?</a:t>
            </a:r>
            <a:endParaRPr/>
          </a:p>
        </p:txBody>
      </p:sp>
      <p:sp>
        <p:nvSpPr>
          <p:cNvPr id="949" name="Google Shape;949;p1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Homework:</a:t>
            </a:r>
            <a:endParaRPr/>
          </a:p>
          <a:p>
            <a:pPr indent="-381000" lvl="1" marL="914400" rtl="0" algn="l">
              <a:spcBef>
                <a:spcPts val="0"/>
              </a:spcBef>
              <a:spcAft>
                <a:spcPts val="0"/>
              </a:spcAft>
              <a:buSzPts val="2400"/>
              <a:buChar char="◆"/>
            </a:pPr>
            <a:r>
              <a:rPr lang="en"/>
              <a:t>Select at least three patterns, do a recording explaining each of them that includes:</a:t>
            </a:r>
            <a:endParaRPr/>
          </a:p>
          <a:p>
            <a:pPr indent="-381000" lvl="2" marL="1371600" rtl="0" algn="l">
              <a:spcBef>
                <a:spcPts val="0"/>
              </a:spcBef>
              <a:spcAft>
                <a:spcPts val="0"/>
              </a:spcAft>
              <a:buSzPts val="2400"/>
              <a:buChar char="●"/>
            </a:pPr>
            <a:r>
              <a:rPr lang="en"/>
              <a:t>Purpose</a:t>
            </a:r>
            <a:endParaRPr/>
          </a:p>
          <a:p>
            <a:pPr indent="-381000" lvl="2" marL="1371600" rtl="0" algn="l">
              <a:spcBef>
                <a:spcPts val="0"/>
              </a:spcBef>
              <a:spcAft>
                <a:spcPts val="0"/>
              </a:spcAft>
              <a:buSzPts val="2400"/>
              <a:buChar char="●"/>
            </a:pPr>
            <a:r>
              <a:rPr lang="en"/>
              <a:t>Structure</a:t>
            </a:r>
            <a:endParaRPr/>
          </a:p>
          <a:p>
            <a:pPr indent="-381000" lvl="2" marL="1371600" rtl="0" algn="l">
              <a:spcBef>
                <a:spcPts val="0"/>
              </a:spcBef>
              <a:spcAft>
                <a:spcPts val="0"/>
              </a:spcAft>
              <a:buSzPts val="2400"/>
              <a:buChar char="●"/>
            </a:pPr>
            <a:r>
              <a:rPr lang="en"/>
              <a:t>Consequences</a:t>
            </a:r>
            <a:endParaRPr/>
          </a:p>
          <a:p>
            <a:pPr indent="-381000" lvl="2" marL="1371600" rtl="0" algn="l">
              <a:spcBef>
                <a:spcPts val="0"/>
              </a:spcBef>
              <a:spcAft>
                <a:spcPts val="0"/>
              </a:spcAft>
              <a:buSzPts val="2400"/>
              <a:buChar char="●"/>
            </a:pPr>
            <a:r>
              <a:rPr lang="en"/>
              <a:t>Scenarios where the pattern is applicable</a:t>
            </a:r>
            <a:endParaRPr/>
          </a:p>
          <a:p>
            <a:pPr indent="-381000" lvl="2" marL="1371600" rtl="0" algn="l">
              <a:spcBef>
                <a:spcPts val="0"/>
              </a:spcBef>
              <a:spcAft>
                <a:spcPts val="0"/>
              </a:spcAft>
              <a:buSzPts val="2400"/>
              <a:buChar char="●"/>
            </a:pPr>
            <a:r>
              <a:rPr lang="en"/>
              <a:t>Code sample in Java and C++</a:t>
            </a:r>
            <a:endParaRPr/>
          </a:p>
          <a:p>
            <a:pPr indent="0" lvl="0" marL="914400" rtl="0" algn="l">
              <a:spcBef>
                <a:spcPts val="600"/>
              </a:spcBef>
              <a:spcAft>
                <a:spcPts val="0"/>
              </a:spcAft>
              <a:buNone/>
            </a:pPr>
            <a:r>
              <a:t/>
            </a:r>
            <a:endParaRPr/>
          </a:p>
          <a:p>
            <a:pPr indent="-381000" lvl="1" marL="914400" rtl="0" algn="l">
              <a:spcBef>
                <a:spcPts val="480"/>
              </a:spcBef>
              <a:spcAft>
                <a:spcPts val="0"/>
              </a:spcAft>
              <a:buSzPts val="2400"/>
              <a:buChar char="◆"/>
            </a:pPr>
            <a:r>
              <a:rPr lang="en"/>
              <a:t>More details will be sent to the group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descr="n-doors-lighting-guality01.jpe" id="954" name="Google Shape;954;p148"/>
          <p:cNvPicPr preferRelativeResize="0"/>
          <p:nvPr/>
        </p:nvPicPr>
        <p:blipFill>
          <a:blip r:embed="rId3">
            <a:alphaModFix/>
          </a:blip>
          <a:stretch>
            <a:fillRect/>
          </a:stretch>
        </p:blipFill>
        <p:spPr>
          <a:xfrm>
            <a:off x="0" y="3076563"/>
            <a:ext cx="4286250" cy="3781425"/>
          </a:xfrm>
          <a:prstGeom prst="rect">
            <a:avLst/>
          </a:prstGeom>
          <a:noFill/>
          <a:ln>
            <a:noFill/>
          </a:ln>
        </p:spPr>
      </p:pic>
      <p:sp>
        <p:nvSpPr>
          <p:cNvPr id="955" name="Google Shape;955;p148"/>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Software Product </a:t>
            </a:r>
            <a:br>
              <a:rPr lang="en"/>
            </a:br>
            <a:r>
              <a:rPr lang="en"/>
              <a:t>Quality</a:t>
            </a:r>
            <a:endParaRPr/>
          </a:p>
        </p:txBody>
      </p:sp>
      <p:sp>
        <p:nvSpPr>
          <p:cNvPr id="956" name="Google Shape;956;p148"/>
          <p:cNvSpPr txBox="1"/>
          <p:nvPr>
            <p:ph idx="1" type="subTitle"/>
          </p:nvPr>
        </p:nvSpPr>
        <p:spPr>
          <a:xfrm>
            <a:off x="685800" y="36343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 introduction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62" name="Google Shape;962;p149"/>
          <p:cNvSpPr txBox="1"/>
          <p:nvPr>
            <p:ph idx="1" type="body"/>
          </p:nvPr>
        </p:nvSpPr>
        <p:spPr>
          <a:xfrm>
            <a:off x="457200" y="1600200"/>
            <a:ext cx="7144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Why is this topic software </a:t>
            </a:r>
            <a:r>
              <a:rPr b="1" lang="en">
                <a:solidFill>
                  <a:srgbClr val="FF0000"/>
                </a:solidFill>
              </a:rPr>
              <a:t>product</a:t>
            </a:r>
            <a:r>
              <a:rPr lang="en"/>
              <a:t> quality?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Software quality may refer to two different things:</a:t>
            </a:r>
            <a:endParaRPr/>
          </a:p>
          <a:p>
            <a:pPr indent="-381000" lvl="1" marL="914400" rtl="0" algn="l">
              <a:spcBef>
                <a:spcPts val="0"/>
              </a:spcBef>
              <a:spcAft>
                <a:spcPts val="0"/>
              </a:spcAft>
              <a:buSzPts val="2400"/>
              <a:buChar char="◆"/>
            </a:pPr>
            <a:r>
              <a:rPr lang="en"/>
              <a:t>Quality in the </a:t>
            </a:r>
            <a:r>
              <a:rPr b="1" lang="en">
                <a:solidFill>
                  <a:srgbClr val="FF0000"/>
                </a:solidFill>
              </a:rPr>
              <a:t>process </a:t>
            </a:r>
            <a:r>
              <a:rPr lang="en"/>
              <a:t>of creating software</a:t>
            </a:r>
            <a:endParaRPr/>
          </a:p>
          <a:p>
            <a:pPr indent="-381000" lvl="1" marL="914400" rtl="0" algn="l">
              <a:spcBef>
                <a:spcPts val="0"/>
              </a:spcBef>
              <a:spcAft>
                <a:spcPts val="0"/>
              </a:spcAft>
              <a:buSzPts val="2400"/>
              <a:buChar char="◆"/>
            </a:pPr>
            <a:r>
              <a:rPr lang="en"/>
              <a:t>Quality in the software </a:t>
            </a:r>
            <a:r>
              <a:rPr b="1" lang="en">
                <a:solidFill>
                  <a:srgbClr val="FF0000"/>
                </a:solidFill>
              </a:rPr>
              <a:t>product</a:t>
            </a:r>
            <a:endParaRPr b="1">
              <a:solidFill>
                <a:srgbClr val="FF0000"/>
              </a:solidFill>
            </a:endParaRPr>
          </a:p>
          <a:p>
            <a:pPr indent="0" lvl="0" marL="0" rtl="0" algn="l">
              <a:spcBef>
                <a:spcPts val="600"/>
              </a:spcBef>
              <a:spcAft>
                <a:spcPts val="0"/>
              </a:spcAft>
              <a:buNone/>
            </a:pPr>
            <a:r>
              <a:t/>
            </a:r>
            <a:endParaRPr b="1">
              <a:solidFill>
                <a:srgbClr val="FF0000"/>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68" name="Google Shape;968;p150"/>
          <p:cNvSpPr txBox="1"/>
          <p:nvPr>
            <p:ph idx="1" type="body"/>
          </p:nvPr>
        </p:nvSpPr>
        <p:spPr>
          <a:xfrm>
            <a:off x="457200" y="1600200"/>
            <a:ext cx="7144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What is QA?</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What is QC?</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What is Testing?</a:t>
            </a:r>
            <a:endParaRPr/>
          </a:p>
          <a:p>
            <a:pPr indent="0" lvl="0" marL="0" rtl="0" algn="l">
              <a:spcBef>
                <a:spcPts val="600"/>
              </a:spcBef>
              <a:spcAft>
                <a:spcPts val="0"/>
              </a:spcAft>
              <a:buNone/>
            </a:pPr>
            <a:r>
              <a:t/>
            </a:r>
            <a:endParaRPr b="1">
              <a:solidFill>
                <a:srgbClr val="FF0000"/>
              </a:solidFill>
            </a:endParaRPr>
          </a:p>
        </p:txBody>
      </p:sp>
      <p:pic>
        <p:nvPicPr>
          <p:cNvPr descr="questionsfry-panique-questions.jpg" id="969" name="Google Shape;969;p150"/>
          <p:cNvPicPr preferRelativeResize="0"/>
          <p:nvPr/>
        </p:nvPicPr>
        <p:blipFill rotWithShape="1">
          <a:blip r:embed="rId3">
            <a:alphaModFix/>
          </a:blip>
          <a:srcRect b="0" l="5517" r="0" t="0"/>
          <a:stretch/>
        </p:blipFill>
        <p:spPr>
          <a:xfrm flipH="1">
            <a:off x="6237274" y="3990975"/>
            <a:ext cx="2906725" cy="28670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75" name="Google Shape;975;p151"/>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Many times QA, QC and testing are terms used interchangeable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But they are not the same!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81" name="Google Shape;981;p152"/>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QA is quality assurance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Quality assurance is a set of activities designed to ensure that the </a:t>
            </a:r>
            <a:r>
              <a:rPr b="1" lang="en">
                <a:solidFill>
                  <a:srgbClr val="FF0000"/>
                </a:solidFill>
              </a:rPr>
              <a:t>development or maintenance process</a:t>
            </a:r>
            <a:r>
              <a:rPr lang="en"/>
              <a:t> is adequate to ensure a system will meet its objectives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87" name="Google Shape;987;p153"/>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QC is quality control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Quality control is a set of activities designed to </a:t>
            </a:r>
            <a:r>
              <a:rPr b="1" lang="en">
                <a:solidFill>
                  <a:srgbClr val="FF0000"/>
                </a:solidFill>
              </a:rPr>
              <a:t>evaluate a developed work product</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Testing is one of the quality control activities. Is the </a:t>
            </a:r>
            <a:r>
              <a:rPr b="1" lang="en">
                <a:solidFill>
                  <a:srgbClr val="FF0000"/>
                </a:solidFill>
              </a:rPr>
              <a:t>process of executing a system</a:t>
            </a:r>
            <a:r>
              <a:rPr lang="en"/>
              <a:t> with the intent of finding defects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93" name="Google Shape;993;p154"/>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 will see many job descriptions marked as QA when the role really is only testing</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Many people say they are “QA Engineers” when they should be saying they are “Testers”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“QA Engineer” sounds better than “Tester”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999" name="Google Shape;999;p155"/>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QA &amp; QC are both essential achieve software quality</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Applying only QA we may have optimized processes to create quality software, but we will never check if the product really have the quality we want</a:t>
            </a:r>
            <a:endParaRPr/>
          </a:p>
          <a:p>
            <a:pPr indent="0" lvl="0" marL="0" rtl="0" algn="l">
              <a:spcBef>
                <a:spcPts val="60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start...</a:t>
            </a:r>
            <a:endParaRPr/>
          </a:p>
        </p:txBody>
      </p:sp>
      <p:sp>
        <p:nvSpPr>
          <p:cNvPr id="1005" name="Google Shape;1005;p156"/>
          <p:cNvSpPr txBox="1"/>
          <p:nvPr>
            <p:ph idx="1" type="body"/>
          </p:nvPr>
        </p:nvSpPr>
        <p:spPr>
          <a:xfrm>
            <a:off x="457200" y="1600200"/>
            <a:ext cx="8165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Likewise, applying on QC is simply conducting tests without any vision on how to avoid defects during the process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 remember:</a:t>
            </a:r>
            <a:endParaRPr/>
          </a:p>
          <a:p>
            <a:pPr indent="-381000" lvl="1" marL="914400" rtl="0" algn="l">
              <a:spcBef>
                <a:spcPts val="0"/>
              </a:spcBef>
              <a:spcAft>
                <a:spcPts val="0"/>
              </a:spcAft>
              <a:buSzPts val="2400"/>
              <a:buChar char="◆"/>
            </a:pPr>
            <a:r>
              <a:rPr lang="en"/>
              <a:t>QA is the process of managing for quality</a:t>
            </a:r>
            <a:endParaRPr/>
          </a:p>
          <a:p>
            <a:pPr indent="-381000" lvl="1" marL="914400" rtl="0" algn="l">
              <a:spcBef>
                <a:spcPts val="0"/>
              </a:spcBef>
              <a:spcAft>
                <a:spcPts val="0"/>
              </a:spcAft>
              <a:buSzPts val="2400"/>
              <a:buChar char="◆"/>
            </a:pPr>
            <a:r>
              <a:rPr lang="en"/>
              <a:t>QC is used to verify quality of the output</a:t>
            </a:r>
            <a:endParaRPr/>
          </a:p>
          <a:p>
            <a:pPr indent="-381000" lvl="1" marL="914400" rtl="0" algn="l">
              <a:spcBef>
                <a:spcPts val="0"/>
              </a:spcBef>
              <a:spcAft>
                <a:spcPts val="0"/>
              </a:spcAft>
              <a:buSzPts val="2400"/>
              <a:buChar char="◆"/>
            </a:pPr>
            <a:r>
              <a:rPr lang="en"/>
              <a:t>Testing is one of the many techniques involves in QC</a:t>
            </a:r>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interface of an object?</a:t>
            </a:r>
            <a:endParaRPr/>
          </a:p>
        </p:txBody>
      </p:sp>
      <p:graphicFrame>
        <p:nvGraphicFramePr>
          <p:cNvPr id="126" name="Google Shape;126;p22"/>
          <p:cNvGraphicFramePr/>
          <p:nvPr/>
        </p:nvGraphicFramePr>
        <p:xfrm>
          <a:off x="2315325" y="2559350"/>
          <a:ext cx="3000000" cy="3000000"/>
        </p:xfrm>
        <a:graphic>
          <a:graphicData uri="http://schemas.openxmlformats.org/drawingml/2006/table">
            <a:tbl>
              <a:tblPr>
                <a:noFill/>
                <a:tableStyleId>{D43544A2-212D-475D-9C79-3CB0875F8874}</a:tableStyleId>
              </a:tblPr>
              <a:tblGrid>
                <a:gridCol w="396800"/>
                <a:gridCol w="4276975"/>
              </a:tblGrid>
              <a:tr h="1739300">
                <a:tc>
                  <a:txBody>
                    <a:bodyPr/>
                    <a:lstStyle/>
                    <a:p>
                      <a:pPr indent="0" lvl="0" marL="0" rtl="0" algn="l">
                        <a:spcBef>
                          <a:spcPts val="0"/>
                        </a:spcBef>
                        <a:spcAft>
                          <a:spcPts val="0"/>
                        </a:spcAft>
                        <a:buNone/>
                      </a:pPr>
                      <a:r>
                        <a:rPr lang="en" sz="1100">
                          <a:latin typeface="Courier New"/>
                          <a:ea typeface="Courier New"/>
                          <a:cs typeface="Courier New"/>
                          <a:sym typeface="Courier New"/>
                        </a:rPr>
                        <a:t>1</a:t>
                      </a:r>
                      <a:br>
                        <a:rPr lang="en" sz="1100">
                          <a:latin typeface="Courier New"/>
                          <a:ea typeface="Courier New"/>
                          <a:cs typeface="Courier New"/>
                          <a:sym typeface="Courier New"/>
                        </a:rPr>
                      </a:br>
                      <a:r>
                        <a:rPr lang="en" sz="1100">
                          <a:latin typeface="Courier New"/>
                          <a:ea typeface="Courier New"/>
                          <a:cs typeface="Courier New"/>
                          <a:sym typeface="Courier New"/>
                        </a:rPr>
                        <a:t>2</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3</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4</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5</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6</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7</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8</a:t>
                      </a:r>
                      <a:endParaRPr sz="1100">
                        <a:latin typeface="Courier New"/>
                        <a:ea typeface="Courier New"/>
                        <a:cs typeface="Courier New"/>
                        <a:sym typeface="Courier New"/>
                      </a:endParaRPr>
                    </a:p>
                    <a:p>
                      <a:pPr indent="0" lvl="0" marL="0" rtl="0" algn="l">
                        <a:spcBef>
                          <a:spcPts val="0"/>
                        </a:spcBef>
                        <a:spcAft>
                          <a:spcPts val="0"/>
                        </a:spcAft>
                        <a:buNone/>
                      </a:pPr>
                      <a:r>
                        <a:t/>
                      </a:r>
                      <a:endParaRPr sz="1100">
                        <a:latin typeface="Courier New"/>
                        <a:ea typeface="Courier New"/>
                        <a:cs typeface="Courier New"/>
                        <a:sym typeface="Courier New"/>
                      </a:endParaRPr>
                    </a:p>
                  </a:txBody>
                  <a:tcPr marT="91425" marB="91425" marR="91425" marL="91425">
                    <a:lnR cap="flat" cmpd="sng" w="9525">
                      <a:solidFill>
                        <a:srgbClr val="D9EAD3"/>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n" sz="1100">
                          <a:latin typeface="Courier New"/>
                          <a:ea typeface="Courier New"/>
                          <a:cs typeface="Courier New"/>
                          <a:sym typeface="Courier New"/>
                        </a:rPr>
                        <a:t>public class Person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void getName();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String setName(String name);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    Person retrieveFromDatabase();</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txBody>
                  <a:tcPr marT="91425" marB="91425" marR="91425" marL="91425">
                    <a:lnL cap="flat" cmpd="sng" w="9525">
                      <a:solidFill>
                        <a:srgbClr val="D9EAD3"/>
                      </a:solidFill>
                      <a:prstDash val="solid"/>
                      <a:round/>
                      <a:headEnd len="sm" w="sm" type="none"/>
                      <a:tailEnd len="sm" w="sm" type="none"/>
                    </a:lnL>
                    <a:solidFill>
                      <a:srgbClr val="D9EAD3"/>
                    </a:solidFill>
                  </a:tcPr>
                </a:tc>
              </a:tr>
            </a:tbl>
          </a:graphicData>
        </a:graphic>
      </p:graphicFrame>
      <p:sp>
        <p:nvSpPr>
          <p:cNvPr id="127" name="Google Shape;127;p22"/>
          <p:cNvSpPr/>
          <p:nvPr/>
        </p:nvSpPr>
        <p:spPr>
          <a:xfrm>
            <a:off x="6533400" y="2208550"/>
            <a:ext cx="2153400" cy="959700"/>
          </a:xfrm>
          <a:prstGeom prst="wedgeEllipseCallout">
            <a:avLst>
              <a:gd fmla="val -45984" name="adj1"/>
              <a:gd fmla="val 75258"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Object interface</a:t>
            </a:r>
            <a:endParaRPr b="1" sz="1800">
              <a:solidFill>
                <a:srgbClr val="FFFFFF"/>
              </a:solidFill>
              <a:latin typeface="Roboto"/>
              <a:ea typeface="Roboto"/>
              <a:cs typeface="Roboto"/>
              <a:sym typeface="Roboto"/>
            </a:endParaRPr>
          </a:p>
        </p:txBody>
      </p:sp>
      <p:sp>
        <p:nvSpPr>
          <p:cNvPr id="128" name="Google Shape;128;p22"/>
          <p:cNvSpPr/>
          <p:nvPr/>
        </p:nvSpPr>
        <p:spPr>
          <a:xfrm>
            <a:off x="5759675" y="2802000"/>
            <a:ext cx="773700" cy="1288500"/>
          </a:xfrm>
          <a:prstGeom prst="righ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quality?</a:t>
            </a:r>
            <a:endParaRPr/>
          </a:p>
        </p:txBody>
      </p:sp>
      <p:sp>
        <p:nvSpPr>
          <p:cNvPr id="1011" name="Google Shape;1011;p1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ISO defines quality as the degree to which a set of inherent characteristics fulfills requirements</a:t>
            </a:r>
            <a:endParaRPr/>
          </a:p>
          <a:p>
            <a:pPr indent="-381000" lvl="1" marL="914400" rtl="0" algn="l">
              <a:spcBef>
                <a:spcPts val="0"/>
              </a:spcBef>
              <a:spcAft>
                <a:spcPts val="0"/>
              </a:spcAft>
              <a:buSzPts val="2400"/>
              <a:buChar char="◆"/>
            </a:pPr>
            <a:r>
              <a:rPr lang="en"/>
              <a:t>Functional requirements</a:t>
            </a:r>
            <a:endParaRPr/>
          </a:p>
          <a:p>
            <a:pPr indent="-381000" lvl="1" marL="914400" rtl="0" algn="l">
              <a:spcBef>
                <a:spcPts val="0"/>
              </a:spcBef>
              <a:spcAft>
                <a:spcPts val="0"/>
              </a:spcAft>
              <a:buSzPts val="2400"/>
              <a:buChar char="◆"/>
            </a:pPr>
            <a:r>
              <a:rPr lang="en"/>
              <a:t>Non-functional requirements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There are many formal specifications/standards related to software quality</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descr="normas-iso.png" id="1016" name="Google Shape;1016;p158"/>
          <p:cNvPicPr preferRelativeResize="0"/>
          <p:nvPr/>
        </p:nvPicPr>
        <p:blipFill rotWithShape="1">
          <a:blip r:embed="rId3">
            <a:alphaModFix/>
          </a:blip>
          <a:srcRect b="40656" l="0" r="3250" t="0"/>
          <a:stretch/>
        </p:blipFill>
        <p:spPr>
          <a:xfrm>
            <a:off x="6121500" y="5323525"/>
            <a:ext cx="3022501" cy="1534475"/>
          </a:xfrm>
          <a:prstGeom prst="rect">
            <a:avLst/>
          </a:prstGeom>
          <a:noFill/>
          <a:ln>
            <a:noFill/>
          </a:ln>
        </p:spPr>
      </p:pic>
      <p:sp>
        <p:nvSpPr>
          <p:cNvPr id="1017" name="Google Shape;1017;p1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18" name="Google Shape;1018;p158"/>
          <p:cNvSpPr txBox="1"/>
          <p:nvPr>
            <p:ph idx="1" type="body"/>
          </p:nvPr>
        </p:nvSpPr>
        <p:spPr>
          <a:xfrm>
            <a:off x="457200" y="1600200"/>
            <a:ext cx="6080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solidFill>
                  <a:srgbClr val="000000"/>
                </a:solidFill>
              </a:rPr>
              <a:t>Generally </a:t>
            </a:r>
            <a:r>
              <a:rPr lang="en"/>
              <a:t>accepted software quality standard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solidFill>
                  <a:srgbClr val="000000"/>
                </a:solidFill>
              </a:rPr>
              <a:t>The fundamental objective is to address some of the </a:t>
            </a:r>
            <a:r>
              <a:rPr b="1" lang="en">
                <a:solidFill>
                  <a:srgbClr val="FF0000"/>
                </a:solidFill>
              </a:rPr>
              <a:t>well known human biases</a:t>
            </a:r>
            <a:r>
              <a:rPr lang="en">
                <a:solidFill>
                  <a:srgbClr val="000000"/>
                </a:solidFill>
              </a:rPr>
              <a:t> that can adversely affect the delivery and perception of a software development project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descr="normas-iso.png" id="1023" name="Google Shape;1023;p159"/>
          <p:cNvPicPr preferRelativeResize="0"/>
          <p:nvPr/>
        </p:nvPicPr>
        <p:blipFill rotWithShape="1">
          <a:blip r:embed="rId3">
            <a:alphaModFix/>
          </a:blip>
          <a:srcRect b="40656" l="0" r="3250" t="0"/>
          <a:stretch/>
        </p:blipFill>
        <p:spPr>
          <a:xfrm>
            <a:off x="6121500" y="5323525"/>
            <a:ext cx="3022501" cy="1534475"/>
          </a:xfrm>
          <a:prstGeom prst="rect">
            <a:avLst/>
          </a:prstGeom>
          <a:noFill/>
          <a:ln>
            <a:noFill/>
          </a:ln>
        </p:spPr>
      </p:pic>
      <p:sp>
        <p:nvSpPr>
          <p:cNvPr id="1024" name="Google Shape;1024;p1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25" name="Google Shape;1025;p159"/>
          <p:cNvSpPr txBox="1"/>
          <p:nvPr>
            <p:ph idx="1" type="body"/>
          </p:nvPr>
        </p:nvSpPr>
        <p:spPr>
          <a:xfrm>
            <a:off x="457200" y="1600200"/>
            <a:ext cx="6080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solidFill>
                  <a:srgbClr val="000000"/>
                </a:solidFill>
              </a:rPr>
              <a:t>Divided in four parts:</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Quality model</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Internal metrics</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External metrics</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Quality in use metrics</a:t>
            </a:r>
            <a:endParaRPr>
              <a:solidFill>
                <a:srgbClr val="000000"/>
              </a:solidFill>
            </a:endParaRPr>
          </a:p>
          <a:p>
            <a:pPr indent="0" lvl="0" marL="457200" rtl="0" algn="l">
              <a:spcBef>
                <a:spcPts val="600"/>
              </a:spcBef>
              <a:spcAft>
                <a:spcPts val="0"/>
              </a:spcAft>
              <a:buNone/>
            </a:pPr>
            <a:r>
              <a:t/>
            </a:r>
            <a:endParaRPr>
              <a:solidFill>
                <a:srgbClr val="000000"/>
              </a:solidFill>
            </a:endParaRPr>
          </a:p>
          <a:p>
            <a:pPr indent="-419100" lvl="0" marL="457200" rtl="0" algn="l">
              <a:spcBef>
                <a:spcPts val="600"/>
              </a:spcBef>
              <a:spcAft>
                <a:spcPts val="0"/>
              </a:spcAft>
              <a:buClr>
                <a:srgbClr val="000000"/>
              </a:buClr>
              <a:buSzPts val="3000"/>
              <a:buChar char="➔"/>
            </a:pPr>
            <a:r>
              <a:rPr lang="en">
                <a:solidFill>
                  <a:srgbClr val="000000"/>
                </a:solidFill>
              </a:rPr>
              <a:t>Focused on the product not in the process</a:t>
            </a:r>
            <a:endParaRPr>
              <a:solidFill>
                <a:srgbClr val="000000"/>
              </a:solidFill>
            </a:endParaRPr>
          </a:p>
          <a:p>
            <a:pPr indent="-381000" lvl="1" marL="914400" rtl="0" algn="l">
              <a:spcBef>
                <a:spcPts val="0"/>
              </a:spcBef>
              <a:spcAft>
                <a:spcPts val="0"/>
              </a:spcAft>
              <a:buClr>
                <a:srgbClr val="000000"/>
              </a:buClr>
              <a:buSzPts val="2400"/>
              <a:buChar char="◆"/>
            </a:pPr>
            <a:r>
              <a:rPr lang="en">
                <a:solidFill>
                  <a:srgbClr val="000000"/>
                </a:solidFill>
              </a:rPr>
              <a:t>But this doesn’t mean is not important for QA</a:t>
            </a:r>
            <a:endParaRPr>
              <a:solidFill>
                <a:srgbClr val="000000"/>
              </a:solidFill>
            </a:endParaRPr>
          </a:p>
          <a:p>
            <a:pPr indent="0" lvl="0" marL="0" rtl="0" algn="l">
              <a:spcBef>
                <a:spcPts val="6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31" name="Google Shape;1031;p160"/>
          <p:cNvSpPr txBox="1"/>
          <p:nvPr>
            <p:ph idx="1" type="body"/>
          </p:nvPr>
        </p:nvSpPr>
        <p:spPr>
          <a:xfrm>
            <a:off x="457200" y="1600200"/>
            <a:ext cx="60807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solidFill>
                  <a:srgbClr val="000000"/>
                </a:solidFill>
              </a:rPr>
              <a:t>The quality model defines internal and external quality attributes</a:t>
            </a:r>
            <a:endParaRPr>
              <a:solidFill>
                <a:srgbClr val="000000"/>
              </a:solidFill>
            </a:endParaRPr>
          </a:p>
          <a:p>
            <a:pPr indent="0" lvl="0" marL="0" marR="0" rtl="0" algn="l">
              <a:lnSpc>
                <a:spcPct val="100000"/>
              </a:lnSpc>
              <a:spcBef>
                <a:spcPts val="600"/>
              </a:spcBef>
              <a:spcAft>
                <a:spcPts val="0"/>
              </a:spcAft>
              <a:buNone/>
            </a:pPr>
            <a:r>
              <a:t/>
            </a:r>
            <a:endParaRPr>
              <a:solidFill>
                <a:srgbClr val="000000"/>
              </a:solidFill>
            </a:endParaRPr>
          </a:p>
          <a:p>
            <a:pPr indent="-419100" lvl="0" marL="457200" marR="0" rtl="0" algn="l">
              <a:lnSpc>
                <a:spcPct val="100000"/>
              </a:lnSpc>
              <a:spcBef>
                <a:spcPts val="600"/>
              </a:spcBef>
              <a:spcAft>
                <a:spcPts val="0"/>
              </a:spcAft>
              <a:buClr>
                <a:srgbClr val="000000"/>
              </a:buClr>
              <a:buSzPts val="3000"/>
              <a:buChar char="➔"/>
            </a:pPr>
            <a:r>
              <a:rPr lang="en">
                <a:solidFill>
                  <a:srgbClr val="000000"/>
                </a:solidFill>
              </a:rPr>
              <a:t>Internal is related to the software structure, architecture, code: </a:t>
            </a:r>
            <a:r>
              <a:rPr b="1" lang="en">
                <a:solidFill>
                  <a:srgbClr val="FF0000"/>
                </a:solidFill>
              </a:rPr>
              <a:t>static attributes</a:t>
            </a:r>
            <a:endParaRPr b="1">
              <a:solidFill>
                <a:srgbClr val="FF0000"/>
              </a:solidFill>
            </a:endParaRPr>
          </a:p>
          <a:p>
            <a:pPr indent="0" lvl="0" marL="0" rtl="0" algn="l">
              <a:spcBef>
                <a:spcPts val="6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pic>
        <p:nvPicPr>
          <p:cNvPr descr="normas-iso.png" id="1032" name="Google Shape;1032;p160"/>
          <p:cNvPicPr preferRelativeResize="0"/>
          <p:nvPr/>
        </p:nvPicPr>
        <p:blipFill rotWithShape="1">
          <a:blip r:embed="rId3">
            <a:alphaModFix/>
          </a:blip>
          <a:srcRect b="40656" l="0" r="3250" t="0"/>
          <a:stretch/>
        </p:blipFill>
        <p:spPr>
          <a:xfrm>
            <a:off x="6121500" y="5323525"/>
            <a:ext cx="3022501" cy="15344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38" name="Google Shape;1038;p161"/>
          <p:cNvSpPr txBox="1"/>
          <p:nvPr>
            <p:ph idx="1" type="body"/>
          </p:nvPr>
        </p:nvSpPr>
        <p:spPr>
          <a:xfrm>
            <a:off x="457200" y="1600200"/>
            <a:ext cx="60807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lang="en">
                <a:solidFill>
                  <a:srgbClr val="000000"/>
                </a:solidFill>
              </a:rPr>
              <a:t>External is related to how the software behaves under certain circumstances</a:t>
            </a:r>
            <a:endParaRPr b="1">
              <a:solidFill>
                <a:srgbClr val="FF0000"/>
              </a:solidFill>
            </a:endParaRPr>
          </a:p>
          <a:p>
            <a:pPr indent="0" lvl="0" marL="0" rtl="0" algn="l">
              <a:spcBef>
                <a:spcPts val="6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pic>
        <p:nvPicPr>
          <p:cNvPr descr="normas-iso.png" id="1039" name="Google Shape;1039;p161"/>
          <p:cNvPicPr preferRelativeResize="0"/>
          <p:nvPr/>
        </p:nvPicPr>
        <p:blipFill rotWithShape="1">
          <a:blip r:embed="rId3">
            <a:alphaModFix/>
          </a:blip>
          <a:srcRect b="40656" l="0" r="3250" t="0"/>
          <a:stretch/>
        </p:blipFill>
        <p:spPr>
          <a:xfrm>
            <a:off x="6121500" y="5323525"/>
            <a:ext cx="3022501" cy="15344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pic>
        <p:nvPicPr>
          <p:cNvPr id="1045" name="Google Shape;1045;p162"/>
          <p:cNvPicPr preferRelativeResize="0"/>
          <p:nvPr/>
        </p:nvPicPr>
        <p:blipFill>
          <a:blip r:embed="rId3">
            <a:alphaModFix/>
          </a:blip>
          <a:stretch>
            <a:fillRect/>
          </a:stretch>
        </p:blipFill>
        <p:spPr>
          <a:xfrm>
            <a:off x="14288" y="1916625"/>
            <a:ext cx="9115425" cy="42005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p163"/>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51" name="Google Shape;1051;p1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52" name="Google Shape;1052;p163"/>
          <p:cNvSpPr/>
          <p:nvPr/>
        </p:nvSpPr>
        <p:spPr>
          <a:xfrm>
            <a:off x="1340450" y="1755575"/>
            <a:ext cx="2931600" cy="1340400"/>
          </a:xfrm>
          <a:prstGeom prst="wedgeEllipseCallout">
            <a:avLst>
              <a:gd fmla="val -50364" name="adj1"/>
              <a:gd fmla="val 79696"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provides desired functions </a:t>
            </a:r>
            <a:endParaRPr b="1" sz="1800">
              <a:solidFill>
                <a:srgbClr val="FFFFFF"/>
              </a:solidFill>
              <a:latin typeface="Roboto"/>
              <a:ea typeface="Roboto"/>
              <a:cs typeface="Roboto"/>
              <a:sym typeface="Robo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164"/>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58" name="Google Shape;1058;p1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59" name="Google Shape;1059;p164"/>
          <p:cNvSpPr/>
          <p:nvPr/>
        </p:nvSpPr>
        <p:spPr>
          <a:xfrm>
            <a:off x="2853875" y="1738275"/>
            <a:ext cx="2931600" cy="1340400"/>
          </a:xfrm>
          <a:prstGeom prst="wedgeEllipseCallout">
            <a:avLst>
              <a:gd fmla="val -50364" name="adj1"/>
              <a:gd fmla="val 79696"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maintains the level of performance</a:t>
            </a:r>
            <a:endParaRPr b="1" sz="1800">
              <a:solidFill>
                <a:srgbClr val="FFFFFF"/>
              </a:solidFill>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165"/>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65" name="Google Shape;1065;p1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66" name="Google Shape;1066;p165"/>
          <p:cNvSpPr/>
          <p:nvPr/>
        </p:nvSpPr>
        <p:spPr>
          <a:xfrm>
            <a:off x="4332700" y="1798825"/>
            <a:ext cx="3199800" cy="1279800"/>
          </a:xfrm>
          <a:prstGeom prst="wedgeEllipseCallout">
            <a:avLst>
              <a:gd fmla="val -50364" name="adj1"/>
              <a:gd fmla="val 79696"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can be understood, learned by the user</a:t>
            </a:r>
            <a:endParaRPr b="1" sz="1800">
              <a:solidFill>
                <a:srgbClr val="FFFFFF"/>
              </a:solidFill>
              <a:latin typeface="Roboto"/>
              <a:ea typeface="Roboto"/>
              <a:cs typeface="Roboto"/>
              <a:sym typeface="Robot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166"/>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72" name="Google Shape;1072;p1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73" name="Google Shape;1073;p166"/>
          <p:cNvSpPr/>
          <p:nvPr/>
        </p:nvSpPr>
        <p:spPr>
          <a:xfrm>
            <a:off x="4894825" y="1582625"/>
            <a:ext cx="3225900" cy="1520400"/>
          </a:xfrm>
          <a:prstGeom prst="wedgeEllipseCallout">
            <a:avLst>
              <a:gd fmla="val -50364" name="adj1"/>
              <a:gd fmla="val 79696"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provides performance relative to the resources</a:t>
            </a:r>
            <a:endParaRPr b="1" sz="18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class of an object?</a:t>
            </a:r>
            <a:endParaRPr/>
          </a:p>
        </p:txBody>
      </p:sp>
      <p:sp>
        <p:nvSpPr>
          <p:cNvPr id="134" name="Google Shape;134;p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object has a </a:t>
            </a:r>
            <a:r>
              <a:rPr b="1" lang="en">
                <a:solidFill>
                  <a:srgbClr val="A61C00"/>
                </a:solidFill>
              </a:rPr>
              <a:t>class</a:t>
            </a:r>
            <a:r>
              <a:rPr lang="en"/>
              <a:t>. A class defines the implementation of an object</a:t>
            </a:r>
            <a:endParaRPr/>
          </a:p>
          <a:p>
            <a:pPr indent="-381000" lvl="1" marL="914400" rtl="0" algn="l">
              <a:spcBef>
                <a:spcPts val="0"/>
              </a:spcBef>
              <a:spcAft>
                <a:spcPts val="0"/>
              </a:spcAft>
              <a:buSzPts val="2400"/>
              <a:buChar char="◆"/>
            </a:pPr>
            <a:r>
              <a:rPr lang="en"/>
              <a:t>Specifies the attributes and interface of an object</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Objects are created by </a:t>
            </a:r>
            <a:r>
              <a:rPr b="1" lang="en">
                <a:solidFill>
                  <a:srgbClr val="A61C00"/>
                </a:solidFill>
              </a:rPr>
              <a:t>instantiating</a:t>
            </a:r>
            <a:r>
              <a:rPr lang="en"/>
              <a:t> a class.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When an </a:t>
            </a:r>
            <a:r>
              <a:rPr b="1" lang="en">
                <a:solidFill>
                  <a:srgbClr val="A61C00"/>
                </a:solidFill>
              </a:rPr>
              <a:t>instance </a:t>
            </a:r>
            <a:r>
              <a:rPr lang="en"/>
              <a:t>is created, it allocates the memory of the object and associates the methods to this memory.</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167"/>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79" name="Google Shape;1079;p1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80" name="Google Shape;1080;p167"/>
          <p:cNvSpPr/>
          <p:nvPr/>
        </p:nvSpPr>
        <p:spPr>
          <a:xfrm>
            <a:off x="4894825" y="1971775"/>
            <a:ext cx="2706900" cy="1131300"/>
          </a:xfrm>
          <a:prstGeom prst="wedgeEllipseCallout">
            <a:avLst>
              <a:gd fmla="val 2278" name="adj1"/>
              <a:gd fmla="val 74569"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can be maintained</a:t>
            </a:r>
            <a:endParaRPr b="1" sz="1800">
              <a:solidFill>
                <a:srgbClr val="FFFFFF"/>
              </a:solidFill>
              <a:latin typeface="Roboto"/>
              <a:ea typeface="Roboto"/>
              <a:cs typeface="Roboto"/>
              <a:sym typeface="Roboto"/>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168"/>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86" name="Google Shape;1086;p1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87" name="Google Shape;1087;p168"/>
          <p:cNvSpPr/>
          <p:nvPr/>
        </p:nvSpPr>
        <p:spPr>
          <a:xfrm>
            <a:off x="4894825" y="1824775"/>
            <a:ext cx="3191100" cy="1278300"/>
          </a:xfrm>
          <a:prstGeom prst="wedgeEllipseCallout">
            <a:avLst>
              <a:gd fmla="val 53515" name="adj1"/>
              <a:gd fmla="val 79192"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well software can be ported from one to another environment</a:t>
            </a:r>
            <a:endParaRPr b="1" sz="1800">
              <a:solidFill>
                <a:srgbClr val="FFFFFF"/>
              </a:solidFill>
              <a:latin typeface="Roboto"/>
              <a:ea typeface="Roboto"/>
              <a:cs typeface="Roboto"/>
              <a:sym typeface="Robo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169"/>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093" name="Google Shape;1093;p1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094" name="Google Shape;1094;p169"/>
          <p:cNvSpPr/>
          <p:nvPr/>
        </p:nvSpPr>
        <p:spPr>
          <a:xfrm>
            <a:off x="164300" y="5214825"/>
            <a:ext cx="3243000" cy="1254000"/>
          </a:xfrm>
          <a:prstGeom prst="wedgeEllipseCallout">
            <a:avLst>
              <a:gd fmla="val -50364" name="adj1"/>
              <a:gd fmla="val 79696" name="adj2"/>
            </a:avLst>
          </a:prstGeom>
          <a:solidFill>
            <a:srgbClr val="FF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do we know if we are fulfilling each characteristic? </a:t>
            </a:r>
            <a:endParaRPr b="1" sz="1800">
              <a:solidFill>
                <a:srgbClr val="FFFFFF"/>
              </a:solidFill>
              <a:latin typeface="Roboto"/>
              <a:ea typeface="Roboto"/>
              <a:cs typeface="Roboto"/>
              <a:sym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170"/>
          <p:cNvPicPr preferRelativeResize="0"/>
          <p:nvPr/>
        </p:nvPicPr>
        <p:blipFill>
          <a:blip r:embed="rId3">
            <a:alphaModFix/>
          </a:blip>
          <a:stretch>
            <a:fillRect/>
          </a:stretch>
        </p:blipFill>
        <p:spPr>
          <a:xfrm>
            <a:off x="14288" y="1916625"/>
            <a:ext cx="9115425" cy="4200525"/>
          </a:xfrm>
          <a:prstGeom prst="rect">
            <a:avLst/>
          </a:prstGeom>
          <a:noFill/>
          <a:ln>
            <a:noFill/>
          </a:ln>
        </p:spPr>
      </p:pic>
      <p:sp>
        <p:nvSpPr>
          <p:cNvPr id="1100" name="Google Shape;1100;p1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101" name="Google Shape;1101;p170"/>
          <p:cNvSpPr/>
          <p:nvPr/>
        </p:nvSpPr>
        <p:spPr>
          <a:xfrm>
            <a:off x="164300" y="5214825"/>
            <a:ext cx="3243000" cy="1254000"/>
          </a:xfrm>
          <a:prstGeom prst="wedgeEllipseCallout">
            <a:avLst>
              <a:gd fmla="val -50364" name="adj1"/>
              <a:gd fmla="val 79696" name="adj2"/>
            </a:avLst>
          </a:prstGeom>
          <a:solidFill>
            <a:srgbClr val="FF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do we know if we are fulfilling each characteristic? </a:t>
            </a:r>
            <a:endParaRPr b="1" sz="1800">
              <a:solidFill>
                <a:srgbClr val="FFFFFF"/>
              </a:solidFill>
              <a:latin typeface="Roboto"/>
              <a:ea typeface="Roboto"/>
              <a:cs typeface="Roboto"/>
              <a:sym typeface="Roboto"/>
            </a:endParaRPr>
          </a:p>
        </p:txBody>
      </p:sp>
      <p:sp>
        <p:nvSpPr>
          <p:cNvPr id="1102" name="Google Shape;1102;p170"/>
          <p:cNvSpPr/>
          <p:nvPr/>
        </p:nvSpPr>
        <p:spPr>
          <a:xfrm>
            <a:off x="5220225" y="4485100"/>
            <a:ext cx="3243000" cy="1254000"/>
          </a:xfrm>
          <a:prstGeom prst="wedgeEllipseCallout">
            <a:avLst>
              <a:gd fmla="val 38636" name="adj1"/>
              <a:gd fmla="val 112331" name="adj2"/>
            </a:avLst>
          </a:prstGeom>
          <a:solidFill>
            <a:srgbClr val="4A86E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For each characteristic, there are a set of metrics.</a:t>
            </a:r>
            <a:endParaRPr b="1" sz="1800">
              <a:solidFill>
                <a:srgbClr val="FFFFFF"/>
              </a:solidFill>
              <a:latin typeface="Roboto"/>
              <a:ea typeface="Roboto"/>
              <a:cs typeface="Roboto"/>
              <a:sym typeface="Roboto"/>
            </a:endParaRPr>
          </a:p>
        </p:txBody>
      </p:sp>
      <p:sp>
        <p:nvSpPr>
          <p:cNvPr id="1103" name="Google Shape;1103;p170"/>
          <p:cNvSpPr/>
          <p:nvPr/>
        </p:nvSpPr>
        <p:spPr>
          <a:xfrm>
            <a:off x="4070700" y="3167325"/>
            <a:ext cx="3243000" cy="1254000"/>
          </a:xfrm>
          <a:prstGeom prst="wedgeEllipseCallout">
            <a:avLst>
              <a:gd fmla="val 16869" name="adj1"/>
              <a:gd fmla="val 73280" name="adj2"/>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Metrics can be applied and give a diagnostic for each characteristic</a:t>
            </a:r>
            <a:endParaRPr b="1" sz="1800">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descr="wtfm.jpg" id="1108" name="Google Shape;1108;p171"/>
          <p:cNvPicPr preferRelativeResize="0"/>
          <p:nvPr/>
        </p:nvPicPr>
        <p:blipFill>
          <a:blip r:embed="rId3">
            <a:alphaModFix/>
          </a:blip>
          <a:stretch>
            <a:fillRect/>
          </a:stretch>
        </p:blipFill>
        <p:spPr>
          <a:xfrm>
            <a:off x="0" y="0"/>
            <a:ext cx="9144000" cy="67779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descr="wtfm.jpg" id="1113" name="Google Shape;1113;p172"/>
          <p:cNvPicPr preferRelativeResize="0"/>
          <p:nvPr/>
        </p:nvPicPr>
        <p:blipFill>
          <a:blip r:embed="rId3">
            <a:alphaModFix/>
          </a:blip>
          <a:stretch>
            <a:fillRect/>
          </a:stretch>
        </p:blipFill>
        <p:spPr>
          <a:xfrm>
            <a:off x="0" y="0"/>
            <a:ext cx="9144000" cy="6777925"/>
          </a:xfrm>
          <a:prstGeom prst="rect">
            <a:avLst/>
          </a:prstGeom>
          <a:noFill/>
          <a:ln>
            <a:noFill/>
          </a:ln>
        </p:spPr>
      </p:pic>
      <p:sp>
        <p:nvSpPr>
          <p:cNvPr id="1114" name="Google Shape;1114;p172"/>
          <p:cNvSpPr/>
          <p:nvPr/>
        </p:nvSpPr>
        <p:spPr>
          <a:xfrm>
            <a:off x="5220225" y="4485100"/>
            <a:ext cx="3243000" cy="1254000"/>
          </a:xfrm>
          <a:prstGeom prst="wedgeEllipseCallout">
            <a:avLst>
              <a:gd fmla="val 38636" name="adj1"/>
              <a:gd fmla="val 112331" name="adj2"/>
            </a:avLst>
          </a:prstGeom>
          <a:solidFill>
            <a:srgbClr val="4A86E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Not that kind of metric!...but yep..it works...</a:t>
            </a:r>
            <a:endParaRPr b="1" sz="1800">
              <a:solidFill>
                <a:srgbClr val="FFFFFF"/>
              </a:solidFill>
              <a:latin typeface="Roboto"/>
              <a:ea typeface="Roboto"/>
              <a:cs typeface="Roboto"/>
              <a:sym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73"/>
          <p:cNvPicPr preferRelativeResize="0"/>
          <p:nvPr/>
        </p:nvPicPr>
        <p:blipFill>
          <a:blip r:embed="rId3">
            <a:alphaModFix/>
          </a:blip>
          <a:stretch>
            <a:fillRect/>
          </a:stretch>
        </p:blipFill>
        <p:spPr>
          <a:xfrm>
            <a:off x="14275" y="1942550"/>
            <a:ext cx="9115425" cy="4200525"/>
          </a:xfrm>
          <a:prstGeom prst="rect">
            <a:avLst/>
          </a:prstGeom>
          <a:noFill/>
          <a:ln>
            <a:noFill/>
          </a:ln>
        </p:spPr>
      </p:pic>
      <p:sp>
        <p:nvSpPr>
          <p:cNvPr id="1120" name="Google Shape;1120;p1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ISO/IEC 9126-1 Software Quality</a:t>
            </a:r>
            <a:endParaRPr/>
          </a:p>
        </p:txBody>
      </p:sp>
      <p:sp>
        <p:nvSpPr>
          <p:cNvPr id="1121" name="Google Shape;1121;p173"/>
          <p:cNvSpPr/>
          <p:nvPr/>
        </p:nvSpPr>
        <p:spPr>
          <a:xfrm>
            <a:off x="4026775" y="1406350"/>
            <a:ext cx="3592200" cy="1438800"/>
          </a:xfrm>
          <a:prstGeom prst="wedgeEllipseCallout">
            <a:avLst>
              <a:gd fmla="val 38636" name="adj1"/>
              <a:gd fmla="val 11233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Many people forgets about this...they forget the truth about software</a:t>
            </a:r>
            <a:endParaRPr b="1" sz="1800">
              <a:solidFill>
                <a:srgbClr val="FFFFFF"/>
              </a:solidFill>
              <a:latin typeface="Roboto"/>
              <a:ea typeface="Roboto"/>
              <a:cs typeface="Roboto"/>
              <a:sym typeface="Robot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descr="Picture1.png" id="1126" name="Google Shape;1126;p174"/>
          <p:cNvPicPr preferRelativeResize="0"/>
          <p:nvPr/>
        </p:nvPicPr>
        <p:blipFill>
          <a:blip r:embed="rId3">
            <a:alphaModFix/>
          </a:blip>
          <a:stretch>
            <a:fillRect/>
          </a:stretch>
        </p:blipFill>
        <p:spPr>
          <a:xfrm>
            <a:off x="5375850" y="4366575"/>
            <a:ext cx="3768150" cy="2491425"/>
          </a:xfrm>
          <a:prstGeom prst="rect">
            <a:avLst/>
          </a:prstGeom>
          <a:noFill/>
          <a:ln>
            <a:noFill/>
          </a:ln>
        </p:spPr>
      </p:pic>
      <p:sp>
        <p:nvSpPr>
          <p:cNvPr id="1127" name="Google Shape;1127;p1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truth about software...</a:t>
            </a:r>
            <a:endParaRPr/>
          </a:p>
        </p:txBody>
      </p:sp>
      <p:sp>
        <p:nvSpPr>
          <p:cNvPr id="1128" name="Google Shape;1128;p17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new system is most of the time:</a:t>
            </a:r>
            <a:endParaRPr/>
          </a:p>
          <a:p>
            <a:pPr indent="-381000" lvl="1" marL="914400" rtl="0" algn="l">
              <a:spcBef>
                <a:spcPts val="0"/>
              </a:spcBef>
              <a:spcAft>
                <a:spcPts val="0"/>
              </a:spcAft>
              <a:buSzPts val="2400"/>
              <a:buChar char="◆"/>
            </a:pPr>
            <a:r>
              <a:rPr lang="en"/>
              <a:t>Easy to control</a:t>
            </a:r>
            <a:endParaRPr/>
          </a:p>
          <a:p>
            <a:pPr indent="-381000" lvl="1" marL="914400" rtl="0" algn="l">
              <a:spcBef>
                <a:spcPts val="0"/>
              </a:spcBef>
              <a:spcAft>
                <a:spcPts val="0"/>
              </a:spcAft>
              <a:buSzPts val="2400"/>
              <a:buChar char="◆"/>
            </a:pPr>
            <a:r>
              <a:rPr lang="en"/>
              <a:t>Have a clean and neat design</a:t>
            </a:r>
            <a:endParaRPr/>
          </a:p>
          <a:p>
            <a:pPr indent="-381000" lvl="1" marL="914400" rtl="0" algn="l">
              <a:spcBef>
                <a:spcPts val="0"/>
              </a:spcBef>
              <a:spcAft>
                <a:spcPts val="0"/>
              </a:spcAft>
              <a:buSzPts val="2400"/>
              <a:buChar char="◆"/>
            </a:pPr>
            <a:r>
              <a:rPr lang="en"/>
              <a:t>Most of the people involved have a clear understanding of the code, components and the whole system</a:t>
            </a:r>
            <a:endParaRPr/>
          </a:p>
          <a:p>
            <a:pPr indent="-381000" lvl="1" marL="914400" rtl="0" algn="l">
              <a:spcBef>
                <a:spcPts val="0"/>
              </a:spcBef>
              <a:spcAft>
                <a:spcPts val="0"/>
              </a:spcAft>
              <a:buSzPts val="2400"/>
              <a:buChar char="◆"/>
            </a:pPr>
            <a:r>
              <a:rPr lang="en"/>
              <a:t>Defects are solved very quick</a:t>
            </a:r>
            <a:endParaRPr/>
          </a:p>
          <a:p>
            <a:pPr indent="-381000" lvl="1" marL="914400" rtl="0" algn="l">
              <a:spcBef>
                <a:spcPts val="0"/>
              </a:spcBef>
              <a:spcAft>
                <a:spcPts val="0"/>
              </a:spcAft>
              <a:buSzPts val="2400"/>
              <a:buChar char="◆"/>
            </a:pPr>
            <a:r>
              <a:rPr lang="en"/>
              <a:t>Nobody is afraid of the system!</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descr="Picture1.png" id="1133" name="Google Shape;1133;p175"/>
          <p:cNvPicPr preferRelativeResize="0"/>
          <p:nvPr/>
        </p:nvPicPr>
        <p:blipFill>
          <a:blip r:embed="rId3">
            <a:alphaModFix/>
          </a:blip>
          <a:stretch>
            <a:fillRect/>
          </a:stretch>
        </p:blipFill>
        <p:spPr>
          <a:xfrm>
            <a:off x="5375850" y="4366575"/>
            <a:ext cx="3768150" cy="2491425"/>
          </a:xfrm>
          <a:prstGeom prst="rect">
            <a:avLst/>
          </a:prstGeom>
          <a:noFill/>
          <a:ln>
            <a:noFill/>
          </a:ln>
        </p:spPr>
      </p:pic>
      <p:sp>
        <p:nvSpPr>
          <p:cNvPr id="1134" name="Google Shape;1134;p1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truth about software...</a:t>
            </a:r>
            <a:endParaRPr/>
          </a:p>
        </p:txBody>
      </p:sp>
      <p:sp>
        <p:nvSpPr>
          <p:cNvPr id="1135" name="Google Shape;1135;p17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As time goes by:</a:t>
            </a:r>
            <a:endParaRPr/>
          </a:p>
          <a:p>
            <a:pPr indent="-381000" lvl="1" marL="914400" rtl="0" algn="l">
              <a:spcBef>
                <a:spcPts val="0"/>
              </a:spcBef>
              <a:spcAft>
                <a:spcPts val="0"/>
              </a:spcAft>
              <a:buSzPts val="2400"/>
              <a:buChar char="◆"/>
            </a:pPr>
            <a:r>
              <a:rPr lang="en"/>
              <a:t>A lot of hot fixes</a:t>
            </a:r>
            <a:endParaRPr/>
          </a:p>
          <a:p>
            <a:pPr indent="-381000" lvl="1" marL="914400" rtl="0" algn="l">
              <a:spcBef>
                <a:spcPts val="0"/>
              </a:spcBef>
              <a:spcAft>
                <a:spcPts val="0"/>
              </a:spcAft>
              <a:buSzPts val="2400"/>
              <a:buChar char="◆"/>
            </a:pPr>
            <a:r>
              <a:rPr lang="en"/>
              <a:t>Running to meet unrealistic schedules</a:t>
            </a:r>
            <a:endParaRPr/>
          </a:p>
          <a:p>
            <a:pPr indent="-381000" lvl="1" marL="914400" rtl="0" algn="l">
              <a:spcBef>
                <a:spcPts val="0"/>
              </a:spcBef>
              <a:spcAft>
                <a:spcPts val="0"/>
              </a:spcAft>
              <a:buSzPts val="2400"/>
              <a:buChar char="◆"/>
            </a:pPr>
            <a:r>
              <a:rPr lang="en"/>
              <a:t>Bad design decisions are made</a:t>
            </a:r>
            <a:endParaRPr/>
          </a:p>
          <a:p>
            <a:pPr indent="-381000" lvl="1" marL="914400" rtl="0" algn="l">
              <a:spcBef>
                <a:spcPts val="0"/>
              </a:spcBef>
              <a:spcAft>
                <a:spcPts val="0"/>
              </a:spcAft>
              <a:buSzPts val="2400"/>
              <a:buChar char="◆"/>
            </a:pPr>
            <a:r>
              <a:rPr lang="en"/>
              <a:t>Programmers code just to finish their work ASAP</a:t>
            </a:r>
            <a:endParaRPr/>
          </a:p>
          <a:p>
            <a:pPr indent="-381000" lvl="1" marL="914400" rtl="0" algn="l">
              <a:spcBef>
                <a:spcPts val="0"/>
              </a:spcBef>
              <a:spcAft>
                <a:spcPts val="0"/>
              </a:spcAft>
              <a:buSzPts val="2400"/>
              <a:buChar char="◆"/>
            </a:pPr>
            <a:r>
              <a:rPr lang="en"/>
              <a:t>Software starts degrading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truth about software...</a:t>
            </a:r>
            <a:endParaRPr/>
          </a:p>
        </p:txBody>
      </p:sp>
      <p:sp>
        <p:nvSpPr>
          <p:cNvPr id="1141" name="Google Shape;1141;p17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Things change:</a:t>
            </a:r>
            <a:endParaRPr/>
          </a:p>
          <a:p>
            <a:pPr indent="-381000" lvl="1" marL="914400" rtl="0" algn="l">
              <a:spcBef>
                <a:spcPts val="0"/>
              </a:spcBef>
              <a:spcAft>
                <a:spcPts val="0"/>
              </a:spcAft>
              <a:buSzPts val="2400"/>
              <a:buChar char="◆"/>
            </a:pPr>
            <a:r>
              <a:rPr lang="en"/>
              <a:t>High complexity</a:t>
            </a:r>
            <a:endParaRPr/>
          </a:p>
          <a:p>
            <a:pPr indent="-381000" lvl="1" marL="914400" rtl="0" algn="l">
              <a:spcBef>
                <a:spcPts val="0"/>
              </a:spcBef>
              <a:spcAft>
                <a:spcPts val="0"/>
              </a:spcAft>
              <a:buSzPts val="2400"/>
              <a:buChar char="◆"/>
            </a:pPr>
            <a:r>
              <a:rPr lang="en"/>
              <a:t>Low maintainability</a:t>
            </a:r>
            <a:endParaRPr/>
          </a:p>
          <a:p>
            <a:pPr indent="-381000" lvl="1" marL="914400" rtl="0" algn="l">
              <a:spcBef>
                <a:spcPts val="0"/>
              </a:spcBef>
              <a:spcAft>
                <a:spcPts val="0"/>
              </a:spcAft>
              <a:buSzPts val="2400"/>
              <a:buChar char="◆"/>
            </a:pPr>
            <a:r>
              <a:rPr lang="en"/>
              <a:t>Changes are expensive, risky and slow</a:t>
            </a:r>
            <a:endParaRPr/>
          </a:p>
          <a:p>
            <a:pPr indent="-381000" lvl="1" marL="914400" rtl="0" algn="l">
              <a:spcBef>
                <a:spcPts val="0"/>
              </a:spcBef>
              <a:spcAft>
                <a:spcPts val="0"/>
              </a:spcAft>
              <a:buSzPts val="2400"/>
              <a:buChar char="◆"/>
            </a:pPr>
            <a:r>
              <a:rPr lang="en"/>
              <a:t>The system is a mystery to the programmers</a:t>
            </a:r>
            <a:endParaRPr/>
          </a:p>
          <a:p>
            <a:pPr indent="-381000" lvl="1" marL="914400" rtl="0" algn="l">
              <a:spcBef>
                <a:spcPts val="0"/>
              </a:spcBef>
              <a:spcAft>
                <a:spcPts val="0"/>
              </a:spcAft>
              <a:buSzPts val="2400"/>
              <a:buChar char="◆"/>
            </a:pPr>
            <a:r>
              <a:rPr lang="en"/>
              <a:t>Nobody wants to touch them, only a few brave ones</a:t>
            </a:r>
            <a:endParaRPr/>
          </a:p>
        </p:txBody>
      </p:sp>
      <p:pic>
        <p:nvPicPr>
          <p:cNvPr descr="Picture2.png" id="1142" name="Google Shape;1142;p176"/>
          <p:cNvPicPr preferRelativeResize="0"/>
          <p:nvPr/>
        </p:nvPicPr>
        <p:blipFill>
          <a:blip r:embed="rId3">
            <a:alphaModFix/>
          </a:blip>
          <a:stretch>
            <a:fillRect/>
          </a:stretch>
        </p:blipFill>
        <p:spPr>
          <a:xfrm>
            <a:off x="5086350" y="4162413"/>
            <a:ext cx="4057650" cy="269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inheritance?</a:t>
            </a:r>
            <a:endParaRPr/>
          </a:p>
        </p:txBody>
      </p:sp>
      <p:sp>
        <p:nvSpPr>
          <p:cNvPr id="140" name="Google Shape;140;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way of create a new class </a:t>
            </a:r>
            <a:r>
              <a:rPr b="1" lang="en">
                <a:solidFill>
                  <a:srgbClr val="CC4125"/>
                </a:solidFill>
              </a:rPr>
              <a:t>based on an existing class</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subclass extends a parent class, including all the definitions of the data and operations defined by the parent.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subclass can access </a:t>
            </a:r>
            <a:r>
              <a:rPr b="1" lang="en">
                <a:solidFill>
                  <a:srgbClr val="CC4125"/>
                </a:solidFill>
              </a:rPr>
              <a:t>most </a:t>
            </a:r>
            <a:r>
              <a:rPr lang="en"/>
              <a:t>of the data and operations defined by its parent</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descr="latest" id="1147" name="Google Shape;1147;p177"/>
          <p:cNvPicPr preferRelativeResize="0"/>
          <p:nvPr/>
        </p:nvPicPr>
        <p:blipFill rotWithShape="1">
          <a:blip r:embed="rId3">
            <a:alphaModFix/>
          </a:blip>
          <a:srcRect b="35872" l="0" r="27039" t="0"/>
          <a:stretch/>
        </p:blipFill>
        <p:spPr>
          <a:xfrm>
            <a:off x="5896625" y="4003725"/>
            <a:ext cx="3247373" cy="2854277"/>
          </a:xfrm>
          <a:prstGeom prst="rect">
            <a:avLst/>
          </a:prstGeom>
          <a:noFill/>
          <a:ln>
            <a:noFill/>
          </a:ln>
        </p:spPr>
      </p:pic>
      <p:sp>
        <p:nvSpPr>
          <p:cNvPr id="1148" name="Google Shape;1148;p1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truth about software...</a:t>
            </a:r>
            <a:endParaRPr/>
          </a:p>
        </p:txBody>
      </p:sp>
      <p:sp>
        <p:nvSpPr>
          <p:cNvPr id="1149" name="Google Shape;1149;p177"/>
          <p:cNvSpPr txBox="1"/>
          <p:nvPr>
            <p:ph idx="1" type="body"/>
          </p:nvPr>
        </p:nvSpPr>
        <p:spPr>
          <a:xfrm>
            <a:off x="457200" y="1600200"/>
            <a:ext cx="5953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What can we do to avoid software to become a terrorific monster?</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Software is a living being. Don’t forget that!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b="1" lang="en">
                <a:solidFill>
                  <a:srgbClr val="FF0000"/>
                </a:solidFill>
              </a:rPr>
              <a:t>Aiming for maintainability </a:t>
            </a:r>
            <a:r>
              <a:rPr lang="en"/>
              <a:t>can be a good shield against evil software!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descr="spoiled_0_main_291_20101005-143958.jpg" id="1154" name="Google Shape;1154;p178"/>
          <p:cNvPicPr preferRelativeResize="0"/>
          <p:nvPr/>
        </p:nvPicPr>
        <p:blipFill rotWithShape="1">
          <a:blip r:embed="rId3">
            <a:alphaModFix amt="88000"/>
          </a:blip>
          <a:srcRect b="0" l="0" r="6507" t="0"/>
          <a:stretch/>
        </p:blipFill>
        <p:spPr>
          <a:xfrm>
            <a:off x="5857900" y="3343300"/>
            <a:ext cx="3286100" cy="3514700"/>
          </a:xfrm>
          <a:prstGeom prst="rect">
            <a:avLst/>
          </a:prstGeom>
          <a:noFill/>
          <a:ln>
            <a:noFill/>
          </a:ln>
        </p:spPr>
      </p:pic>
      <p:sp>
        <p:nvSpPr>
          <p:cNvPr id="1155" name="Google Shape;1155;p1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truth about software...</a:t>
            </a:r>
            <a:endParaRPr/>
          </a:p>
        </p:txBody>
      </p:sp>
      <p:sp>
        <p:nvSpPr>
          <p:cNvPr id="1156" name="Google Shape;1156;p178"/>
          <p:cNvSpPr txBox="1"/>
          <p:nvPr>
            <p:ph idx="1" type="body"/>
          </p:nvPr>
        </p:nvSpPr>
        <p:spPr>
          <a:xfrm>
            <a:off x="457200" y="1600200"/>
            <a:ext cx="5449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Software easily “rots”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Avoiding the rotting is very hard, but creating software that is less prone to rotting is not that hard.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We’ll talk more about this later...now testing!</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162" name="Google Shape;1162;p179"/>
          <p:cNvSpPr txBox="1"/>
          <p:nvPr>
            <p:ph idx="1" type="body"/>
          </p:nvPr>
        </p:nvSpPr>
        <p:spPr>
          <a:xfrm>
            <a:off x="457200" y="1600200"/>
            <a:ext cx="79143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Is the process of executing a program with the </a:t>
            </a:r>
            <a:r>
              <a:rPr b="1" lang="en">
                <a:solidFill>
                  <a:srgbClr val="FF0000"/>
                </a:solidFill>
              </a:rPr>
              <a:t>intent </a:t>
            </a:r>
            <a:r>
              <a:rPr lang="en"/>
              <a:t>of finding errors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Sometimes testing is the last part of a large development process, and sometimes the time for testing is took to finish coding instead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168" name="Google Shape;1168;p180"/>
          <p:cNvSpPr txBox="1"/>
          <p:nvPr>
            <p:ph idx="1" type="body"/>
          </p:nvPr>
        </p:nvSpPr>
        <p:spPr>
          <a:xfrm>
            <a:off x="457200" y="1600200"/>
            <a:ext cx="79143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People often avoid testing thinking that is too expensive in time and money</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If you don’t test your code, you are leaving potential errors that are going to be even more expensive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mindset should be: invest money and time now, instead of investing </a:t>
            </a:r>
            <a:r>
              <a:rPr b="1" lang="en">
                <a:solidFill>
                  <a:srgbClr val="FF0000"/>
                </a:solidFill>
              </a:rPr>
              <a:t>even more money and time later</a:t>
            </a:r>
            <a:r>
              <a:rPr lang="en"/>
              <a: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174" name="Google Shape;1174;p181"/>
          <p:cNvSpPr txBox="1"/>
          <p:nvPr>
            <p:ph idx="1" type="body"/>
          </p:nvPr>
        </p:nvSpPr>
        <p:spPr>
          <a:xfrm>
            <a:off x="457200" y="1676400"/>
            <a:ext cx="79143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Test-lazy people can find a great help following Test-Driven Development</a:t>
            </a:r>
            <a:endParaRPr/>
          </a:p>
          <a:p>
            <a:pPr indent="-381000" lvl="1" marL="914400" marR="0" rtl="0" algn="l">
              <a:lnSpc>
                <a:spcPct val="100000"/>
              </a:lnSpc>
              <a:spcBef>
                <a:spcPts val="0"/>
              </a:spcBef>
              <a:spcAft>
                <a:spcPts val="0"/>
              </a:spcAft>
              <a:buSzPts val="2400"/>
              <a:buChar char="◆"/>
            </a:pPr>
            <a:r>
              <a:rPr lang="en"/>
              <a:t>Code tests first even before the real code</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There are two main types of tests:</a:t>
            </a:r>
            <a:endParaRPr/>
          </a:p>
          <a:p>
            <a:pPr indent="-381000" lvl="1" marL="914400" marR="0" rtl="0" algn="l">
              <a:lnSpc>
                <a:spcPct val="100000"/>
              </a:lnSpc>
              <a:spcBef>
                <a:spcPts val="0"/>
              </a:spcBef>
              <a:spcAft>
                <a:spcPts val="0"/>
              </a:spcAft>
              <a:buSzPts val="2400"/>
              <a:buChar char="◆"/>
            </a:pPr>
            <a:r>
              <a:rPr lang="en"/>
              <a:t>Black box</a:t>
            </a:r>
            <a:endParaRPr/>
          </a:p>
          <a:p>
            <a:pPr indent="-381000" lvl="1" marL="914400" marR="0" rtl="0" algn="l">
              <a:lnSpc>
                <a:spcPct val="100000"/>
              </a:lnSpc>
              <a:spcBef>
                <a:spcPts val="0"/>
              </a:spcBef>
              <a:spcAft>
                <a:spcPts val="0"/>
              </a:spcAft>
              <a:buSzPts val="2400"/>
              <a:buChar char="◆"/>
            </a:pPr>
            <a:r>
              <a:rPr lang="en"/>
              <a:t>White box</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box testing</a:t>
            </a:r>
            <a:endParaRPr/>
          </a:p>
        </p:txBody>
      </p:sp>
      <p:sp>
        <p:nvSpPr>
          <p:cNvPr id="1180" name="Google Shape;1180;p18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View the program as a black box: you don’t know what is inside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Your goal is be c</a:t>
            </a:r>
            <a:r>
              <a:rPr b="1" lang="en">
                <a:solidFill>
                  <a:srgbClr val="FF0000"/>
                </a:solidFill>
              </a:rPr>
              <a:t>ompletely unconcerned	 about the internal</a:t>
            </a:r>
            <a:r>
              <a:rPr lang="en"/>
              <a:t> behavior and structure of the program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Concentrate on finding circumstances in which the program does not behave according to the specifications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box testing</a:t>
            </a:r>
            <a:endParaRPr/>
          </a:p>
        </p:txBody>
      </p:sp>
      <p:pic>
        <p:nvPicPr>
          <p:cNvPr descr="Black-Box-Testing-QAInsights.png" id="1186" name="Google Shape;1186;p183"/>
          <p:cNvPicPr preferRelativeResize="0"/>
          <p:nvPr/>
        </p:nvPicPr>
        <p:blipFill>
          <a:blip r:embed="rId3">
            <a:alphaModFix/>
          </a:blip>
          <a:stretch>
            <a:fillRect/>
          </a:stretch>
        </p:blipFill>
        <p:spPr>
          <a:xfrm>
            <a:off x="709600" y="2015950"/>
            <a:ext cx="7572375" cy="40195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box testing</a:t>
            </a:r>
            <a:endParaRPr/>
          </a:p>
        </p:txBody>
      </p:sp>
      <p:sp>
        <p:nvSpPr>
          <p:cNvPr id="1192" name="Google Shape;1192;p18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If I don’t know what is inside, how do I know how to test it?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Black box testing</a:t>
            </a:r>
            <a:endParaRPr/>
          </a:p>
        </p:txBody>
      </p:sp>
      <p:sp>
        <p:nvSpPr>
          <p:cNvPr id="1198" name="Google Shape;1198;p18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Test data is designed based on the specification of the program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To find errors in the program the criterion is </a:t>
            </a:r>
            <a:r>
              <a:rPr b="1" lang="en">
                <a:solidFill>
                  <a:srgbClr val="FF0000"/>
                </a:solidFill>
              </a:rPr>
              <a:t>exhaustive input testing</a:t>
            </a:r>
            <a:endParaRPr b="1">
              <a:solidFill>
                <a:srgbClr val="FF0000"/>
              </a:solidFill>
            </a:endParaRPr>
          </a:p>
          <a:p>
            <a:pPr indent="-381000" lvl="1" marL="914400" rtl="0" algn="l">
              <a:spcBef>
                <a:spcPts val="0"/>
              </a:spcBef>
              <a:spcAft>
                <a:spcPts val="0"/>
              </a:spcAft>
              <a:buSzPts val="2400"/>
              <a:buChar char="◆"/>
            </a:pPr>
            <a:r>
              <a:rPr lang="en"/>
              <a:t>Make use of every possible input</a:t>
            </a:r>
            <a:endParaRPr/>
          </a:p>
          <a:p>
            <a:pPr indent="-381000" lvl="1" marL="914400" rtl="0" algn="l">
              <a:spcBef>
                <a:spcPts val="0"/>
              </a:spcBef>
              <a:spcAft>
                <a:spcPts val="0"/>
              </a:spcAft>
              <a:buSzPts val="2400"/>
              <a:buChar char="◆"/>
            </a:pPr>
            <a:r>
              <a:rPr lang="en"/>
              <a:t>This is almost impossible</a:t>
            </a:r>
            <a:endParaRPr/>
          </a:p>
          <a:p>
            <a:pPr indent="-381000" lvl="1" marL="914400" rtl="0" algn="l">
              <a:spcBef>
                <a:spcPts val="0"/>
              </a:spcBef>
              <a:spcAft>
                <a:spcPts val="0"/>
              </a:spcAft>
              <a:buSzPts val="2400"/>
              <a:buChar char="◆"/>
            </a:pPr>
            <a:r>
              <a:rPr lang="en"/>
              <a:t>Focus on maximizing the number of errors found with a finite set of test cases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White box testing</a:t>
            </a:r>
            <a:endParaRPr/>
          </a:p>
        </p:txBody>
      </p:sp>
      <p:sp>
        <p:nvSpPr>
          <p:cNvPr id="1204" name="Google Shape;1204;p186"/>
          <p:cNvSpPr txBox="1"/>
          <p:nvPr>
            <p:ph idx="1" type="body"/>
          </p:nvPr>
        </p:nvSpPr>
        <p:spPr>
          <a:xfrm>
            <a:off x="457200" y="1600200"/>
            <a:ext cx="5863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Also called logic-driven testing</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Permits you to examine the </a:t>
            </a:r>
            <a:r>
              <a:rPr b="1" lang="en">
                <a:solidFill>
                  <a:srgbClr val="FF0000"/>
                </a:solidFill>
              </a:rPr>
              <a:t>internal structure</a:t>
            </a:r>
            <a:r>
              <a:rPr lang="en"/>
              <a:t> of the program</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Derives the test data from an examination of the program's logic and structure</a:t>
            </a:r>
            <a:endParaRPr/>
          </a:p>
        </p:txBody>
      </p:sp>
      <p:pic>
        <p:nvPicPr>
          <p:cNvPr descr="whiteboxtest_icon.gif" id="1205" name="Google Shape;1205;p186"/>
          <p:cNvPicPr preferRelativeResize="0"/>
          <p:nvPr/>
        </p:nvPicPr>
        <p:blipFill>
          <a:blip r:embed="rId3">
            <a:alphaModFix/>
          </a:blip>
          <a:stretch>
            <a:fillRect/>
          </a:stretch>
        </p:blipFill>
        <p:spPr>
          <a:xfrm>
            <a:off x="6999025" y="3723025"/>
            <a:ext cx="1812300" cy="300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inheritance?</a:t>
            </a:r>
            <a:endParaRPr/>
          </a:p>
        </p:txBody>
      </p:sp>
      <p:sp>
        <p:nvSpPr>
          <p:cNvPr id="146" name="Google Shape;146;p2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way of create a new class </a:t>
            </a:r>
            <a:r>
              <a:rPr b="1" lang="en">
                <a:solidFill>
                  <a:srgbClr val="CC4125"/>
                </a:solidFill>
              </a:rPr>
              <a:t>based on an existing class</a:t>
            </a:r>
            <a:r>
              <a:rPr lang="en"/>
              <a: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subclass extends a parent class, including all the definitions of the data and operations defined by the parten.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subclass can access </a:t>
            </a:r>
            <a:r>
              <a:rPr b="1" lang="en">
                <a:solidFill>
                  <a:srgbClr val="CC4125"/>
                </a:solidFill>
              </a:rPr>
              <a:t>most </a:t>
            </a:r>
            <a:r>
              <a:rPr lang="en"/>
              <a:t>of the data and operations defined by its parent</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47" name="Google Shape;147;p25"/>
          <p:cNvSpPr/>
          <p:nvPr/>
        </p:nvSpPr>
        <p:spPr>
          <a:xfrm>
            <a:off x="4505700" y="4021425"/>
            <a:ext cx="2879700" cy="1150200"/>
          </a:xfrm>
          <a:prstGeom prst="wedgeEllipseCallout">
            <a:avLst>
              <a:gd fmla="val -20833" name="adj1"/>
              <a:gd fmla="val 625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Except private data / operations</a:t>
            </a:r>
            <a:endParaRPr b="1"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White box testing</a:t>
            </a:r>
            <a:endParaRPr/>
          </a:p>
        </p:txBody>
      </p:sp>
      <p:sp>
        <p:nvSpPr>
          <p:cNvPr id="1211" name="Google Shape;1211;p187"/>
          <p:cNvSpPr txBox="1"/>
          <p:nvPr>
            <p:ph idx="1" type="body"/>
          </p:nvPr>
        </p:nvSpPr>
        <p:spPr>
          <a:xfrm>
            <a:off x="457200" y="1600200"/>
            <a:ext cx="5863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Focus on </a:t>
            </a:r>
            <a:r>
              <a:rPr b="1" lang="en">
                <a:solidFill>
                  <a:srgbClr val="FF0000"/>
                </a:solidFill>
              </a:rPr>
              <a:t>executing most</a:t>
            </a:r>
            <a:r>
              <a:rPr lang="en"/>
              <a:t> (if not all) </a:t>
            </a:r>
            <a:r>
              <a:rPr b="1" lang="en">
                <a:solidFill>
                  <a:srgbClr val="FF0000"/>
                </a:solidFill>
              </a:rPr>
              <a:t>of the code</a:t>
            </a:r>
            <a:r>
              <a:rPr lang="en"/>
              <a:t> at least once</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Test all possible paths of control flow of the program</a:t>
            </a:r>
            <a:endParaRPr/>
          </a:p>
        </p:txBody>
      </p:sp>
      <p:pic>
        <p:nvPicPr>
          <p:cNvPr descr="whiteboxtest_icon.gif" id="1212" name="Google Shape;1212;p187"/>
          <p:cNvPicPr preferRelativeResize="0"/>
          <p:nvPr/>
        </p:nvPicPr>
        <p:blipFill>
          <a:blip r:embed="rId3">
            <a:alphaModFix/>
          </a:blip>
          <a:stretch>
            <a:fillRect/>
          </a:stretch>
        </p:blipFill>
        <p:spPr>
          <a:xfrm>
            <a:off x="6999025" y="3723025"/>
            <a:ext cx="1812300" cy="30016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White box testing</a:t>
            </a:r>
            <a:endParaRPr/>
          </a:p>
        </p:txBody>
      </p:sp>
      <p:pic>
        <p:nvPicPr>
          <p:cNvPr id="1218" name="Google Shape;1218;p188"/>
          <p:cNvPicPr preferRelativeResize="0"/>
          <p:nvPr/>
        </p:nvPicPr>
        <p:blipFill>
          <a:blip r:embed="rId3">
            <a:alphaModFix/>
          </a:blip>
          <a:stretch>
            <a:fillRect/>
          </a:stretch>
        </p:blipFill>
        <p:spPr>
          <a:xfrm>
            <a:off x="2307100" y="1441550"/>
            <a:ext cx="4798275" cy="5301375"/>
          </a:xfrm>
          <a:prstGeom prst="rect">
            <a:avLst/>
          </a:prstGeom>
          <a:noFill/>
          <a:ln>
            <a:noFill/>
          </a:ln>
        </p:spPr>
      </p:pic>
      <p:sp>
        <p:nvSpPr>
          <p:cNvPr id="1219" name="Google Shape;1219;p188"/>
          <p:cNvSpPr/>
          <p:nvPr/>
        </p:nvSpPr>
        <p:spPr>
          <a:xfrm>
            <a:off x="255425" y="1560975"/>
            <a:ext cx="3172500" cy="1164900"/>
          </a:xfrm>
          <a:prstGeom prst="wedgeEllipseCallout">
            <a:avLst>
              <a:gd fmla="val 27154" name="adj1"/>
              <a:gd fmla="val 8702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High complexity can make testing virtually impossible</a:t>
            </a:r>
            <a:endParaRPr b="1" sz="1800">
              <a:solidFill>
                <a:srgbClr val="FFFFFF"/>
              </a:solidFill>
              <a:latin typeface="Roboto"/>
              <a:ea typeface="Roboto"/>
              <a:cs typeface="Roboto"/>
              <a:sym typeface="Robo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225" name="Google Shape;1225;p1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Inside this white/black box categories, there are many types of tests:</a:t>
            </a:r>
            <a:endParaRPr/>
          </a:p>
          <a:p>
            <a:pPr indent="-381000" lvl="1" marL="914400" rtl="0" algn="l">
              <a:spcBef>
                <a:spcPts val="0"/>
              </a:spcBef>
              <a:spcAft>
                <a:spcPts val="0"/>
              </a:spcAft>
              <a:buSzPts val="2400"/>
              <a:buChar char="◆"/>
            </a:pPr>
            <a:r>
              <a:rPr lang="en"/>
              <a:t>Installation </a:t>
            </a:r>
            <a:endParaRPr/>
          </a:p>
          <a:p>
            <a:pPr indent="-381000" lvl="1" marL="914400" rtl="0" algn="l">
              <a:spcBef>
                <a:spcPts val="0"/>
              </a:spcBef>
              <a:spcAft>
                <a:spcPts val="0"/>
              </a:spcAft>
              <a:buSzPts val="2400"/>
              <a:buChar char="◆"/>
            </a:pPr>
            <a:r>
              <a:rPr lang="en"/>
              <a:t>Compatibility </a:t>
            </a:r>
            <a:endParaRPr/>
          </a:p>
          <a:p>
            <a:pPr indent="-381000" lvl="1" marL="914400" rtl="0" algn="l">
              <a:spcBef>
                <a:spcPts val="0"/>
              </a:spcBef>
              <a:spcAft>
                <a:spcPts val="0"/>
              </a:spcAft>
              <a:buSzPts val="2400"/>
              <a:buChar char="◆"/>
            </a:pPr>
            <a:r>
              <a:rPr lang="en"/>
              <a:t>Regression </a:t>
            </a:r>
            <a:endParaRPr/>
          </a:p>
          <a:p>
            <a:pPr indent="-381000" lvl="1" marL="914400" rtl="0" algn="l">
              <a:spcBef>
                <a:spcPts val="0"/>
              </a:spcBef>
              <a:spcAft>
                <a:spcPts val="0"/>
              </a:spcAft>
              <a:buSzPts val="2400"/>
              <a:buChar char="◆"/>
            </a:pPr>
            <a:r>
              <a:rPr lang="en"/>
              <a:t>Acceptance</a:t>
            </a:r>
            <a:endParaRPr/>
          </a:p>
          <a:p>
            <a:pPr indent="-381000" lvl="1" marL="914400" rtl="0" algn="l">
              <a:spcBef>
                <a:spcPts val="0"/>
              </a:spcBef>
              <a:spcAft>
                <a:spcPts val="0"/>
              </a:spcAft>
              <a:buSzPts val="2400"/>
              <a:buChar char="◆"/>
            </a:pPr>
            <a:r>
              <a:rPr lang="en"/>
              <a:t>Alpha</a:t>
            </a:r>
            <a:endParaRPr/>
          </a:p>
          <a:p>
            <a:pPr indent="-381000" lvl="1" marL="914400" rtl="0" algn="l">
              <a:spcBef>
                <a:spcPts val="0"/>
              </a:spcBef>
              <a:spcAft>
                <a:spcPts val="0"/>
              </a:spcAft>
              <a:buSzPts val="2400"/>
              <a:buChar char="◆"/>
            </a:pPr>
            <a:r>
              <a:rPr lang="en"/>
              <a:t>Beta</a:t>
            </a:r>
            <a:endParaRPr/>
          </a:p>
          <a:p>
            <a:pPr indent="-381000" lvl="1" marL="914400" rtl="0" algn="l">
              <a:spcBef>
                <a:spcPts val="0"/>
              </a:spcBef>
              <a:spcAft>
                <a:spcPts val="0"/>
              </a:spcAft>
              <a:buSzPts val="2400"/>
              <a:buChar char="◆"/>
            </a:pPr>
            <a:r>
              <a:rPr lang="en"/>
              <a:t>Functional</a:t>
            </a:r>
            <a:endParaRPr/>
          </a:p>
          <a:p>
            <a:pPr indent="-381000" lvl="1" marL="914400" rtl="0" algn="l">
              <a:spcBef>
                <a:spcPts val="0"/>
              </a:spcBef>
              <a:spcAft>
                <a:spcPts val="0"/>
              </a:spcAft>
              <a:buSzPts val="2400"/>
              <a:buChar char="◆"/>
            </a:pPr>
            <a:r>
              <a:rPr lang="en"/>
              <a:t>Accessibility</a:t>
            </a:r>
            <a:endParaRPr/>
          </a:p>
          <a:p>
            <a:pPr indent="-381000" lvl="1" marL="914400" rtl="0" algn="l">
              <a:spcBef>
                <a:spcPts val="0"/>
              </a:spcBef>
              <a:spcAft>
                <a:spcPts val="0"/>
              </a:spcAft>
              <a:buSzPts val="2400"/>
              <a:buChar char="◆"/>
            </a:pPr>
            <a:r>
              <a:rPr lang="en"/>
              <a:t>Security</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1231" name="Google Shape;1231;p1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Also there are different levels to which the tests are applied:</a:t>
            </a:r>
            <a:endParaRPr/>
          </a:p>
          <a:p>
            <a:pPr indent="-381000" lvl="1" marL="914400" marR="0" rtl="0" algn="l">
              <a:lnSpc>
                <a:spcPct val="100000"/>
              </a:lnSpc>
              <a:spcBef>
                <a:spcPts val="0"/>
              </a:spcBef>
              <a:spcAft>
                <a:spcPts val="0"/>
              </a:spcAft>
              <a:buSzPts val="2400"/>
              <a:buChar char="◆"/>
            </a:pPr>
            <a:r>
              <a:rPr lang="en"/>
              <a:t>Unit testing</a:t>
            </a:r>
            <a:endParaRPr/>
          </a:p>
          <a:p>
            <a:pPr indent="-381000" lvl="1" marL="914400" marR="0" rtl="0" algn="l">
              <a:lnSpc>
                <a:spcPct val="100000"/>
              </a:lnSpc>
              <a:spcBef>
                <a:spcPts val="0"/>
              </a:spcBef>
              <a:spcAft>
                <a:spcPts val="0"/>
              </a:spcAft>
              <a:buSzPts val="2400"/>
              <a:buChar char="◆"/>
            </a:pPr>
            <a:r>
              <a:rPr lang="en"/>
              <a:t>Integration testing</a:t>
            </a:r>
            <a:endParaRPr/>
          </a:p>
          <a:p>
            <a:pPr indent="-381000" lvl="1" marL="914400" marR="0" rtl="0" algn="l">
              <a:lnSpc>
                <a:spcPct val="100000"/>
              </a:lnSpc>
              <a:spcBef>
                <a:spcPts val="0"/>
              </a:spcBef>
              <a:spcAft>
                <a:spcPts val="0"/>
              </a:spcAft>
              <a:buSzPts val="2400"/>
              <a:buChar char="◆"/>
            </a:pPr>
            <a:r>
              <a:rPr lang="en"/>
              <a:t>Component interface testing</a:t>
            </a:r>
            <a:endParaRPr/>
          </a:p>
          <a:p>
            <a:pPr indent="-381000" lvl="1" marL="914400" marR="0" rtl="0" algn="l">
              <a:lnSpc>
                <a:spcPct val="100000"/>
              </a:lnSpc>
              <a:spcBef>
                <a:spcPts val="0"/>
              </a:spcBef>
              <a:spcAft>
                <a:spcPts val="0"/>
              </a:spcAft>
              <a:buSzPts val="2400"/>
              <a:buChar char="◆"/>
            </a:pPr>
            <a:r>
              <a:rPr lang="en"/>
              <a:t>System testing</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Sometimes the line between these definitions becomes blurry</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1237" name="Google Shape;1237;p19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Unit testing is all about white box. Is focused on testing a module of the software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Isn't a new concept, is around since the 70s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Is a proven technique to improve the quality of the code while gaining deeper knowledge of the functional requirements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1243" name="Google Shape;1243;p19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unit test is:</a:t>
            </a:r>
            <a:endParaRPr/>
          </a:p>
          <a:p>
            <a:pPr indent="-381000" lvl="1" marL="914400" rtl="0" algn="l">
              <a:spcBef>
                <a:spcPts val="0"/>
              </a:spcBef>
              <a:spcAft>
                <a:spcPts val="0"/>
              </a:spcAft>
              <a:buSzPts val="2400"/>
              <a:buChar char="◆"/>
            </a:pPr>
            <a:r>
              <a:rPr b="1" lang="en">
                <a:solidFill>
                  <a:srgbClr val="FF0000"/>
                </a:solidFill>
              </a:rPr>
              <a:t>A piece of code</a:t>
            </a:r>
            <a:r>
              <a:rPr lang="en"/>
              <a:t> (usually a method) that </a:t>
            </a:r>
            <a:r>
              <a:rPr b="1" lang="en">
                <a:solidFill>
                  <a:srgbClr val="FF0000"/>
                </a:solidFill>
              </a:rPr>
              <a:t>invokes</a:t>
            </a:r>
            <a:r>
              <a:rPr lang="en"/>
              <a:t> another piece and checks the correctness of some assumptions afterward</a:t>
            </a:r>
            <a:endParaRPr/>
          </a:p>
          <a:p>
            <a:pPr indent="-381000" lvl="1" marL="914400" rtl="0" algn="l">
              <a:spcBef>
                <a:spcPts val="0"/>
              </a:spcBef>
              <a:spcAft>
                <a:spcPts val="0"/>
              </a:spcAft>
              <a:buSzPts val="2400"/>
              <a:buChar char="◆"/>
            </a:pPr>
            <a:r>
              <a:rPr lang="en"/>
              <a:t>If the </a:t>
            </a:r>
            <a:r>
              <a:rPr b="1" lang="en">
                <a:solidFill>
                  <a:srgbClr val="FF0000"/>
                </a:solidFill>
              </a:rPr>
              <a:t>assumptions</a:t>
            </a:r>
            <a:r>
              <a:rPr lang="en"/>
              <a:t> turn out to be wrong the unit test has failed</a:t>
            </a:r>
            <a:endParaRPr/>
          </a:p>
          <a:p>
            <a:pPr indent="-381000" lvl="1" marL="914400" rtl="0" algn="l">
              <a:spcBef>
                <a:spcPts val="0"/>
              </a:spcBef>
              <a:spcAft>
                <a:spcPts val="0"/>
              </a:spcAft>
              <a:buSzPts val="2400"/>
              <a:buChar char="◆"/>
            </a:pPr>
            <a:r>
              <a:rPr lang="en"/>
              <a:t>A "unit" is a method or function</a:t>
            </a:r>
            <a:endParaRPr/>
          </a:p>
          <a:p>
            <a:pPr indent="0" lvl="0" marL="0" rtl="0" algn="l">
              <a:spcBef>
                <a:spcPts val="60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1249" name="Google Shape;1249;p19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good unit test should be:</a:t>
            </a:r>
            <a:endParaRPr/>
          </a:p>
          <a:p>
            <a:pPr indent="-381000" lvl="1" marL="914400" rtl="0" algn="l">
              <a:spcBef>
                <a:spcPts val="0"/>
              </a:spcBef>
              <a:spcAft>
                <a:spcPts val="0"/>
              </a:spcAft>
              <a:buSzPts val="2400"/>
              <a:buChar char="◆"/>
            </a:pPr>
            <a:r>
              <a:rPr lang="en"/>
              <a:t>Automated and repeatable</a:t>
            </a:r>
            <a:endParaRPr/>
          </a:p>
          <a:p>
            <a:pPr indent="-381000" lvl="1" marL="914400" rtl="0" algn="l">
              <a:spcBef>
                <a:spcPts val="0"/>
              </a:spcBef>
              <a:spcAft>
                <a:spcPts val="0"/>
              </a:spcAft>
              <a:buSzPts val="2400"/>
              <a:buChar char="◆"/>
            </a:pPr>
            <a:r>
              <a:rPr lang="en"/>
              <a:t>Easy to implement</a:t>
            </a:r>
            <a:endParaRPr/>
          </a:p>
          <a:p>
            <a:pPr indent="-381000" lvl="1" marL="914400" rtl="0" algn="l">
              <a:spcBef>
                <a:spcPts val="0"/>
              </a:spcBef>
              <a:spcAft>
                <a:spcPts val="0"/>
              </a:spcAft>
              <a:buSzPts val="2400"/>
              <a:buChar char="◆"/>
            </a:pPr>
            <a:r>
              <a:rPr lang="en"/>
              <a:t>Once it is written, it should remain for future use</a:t>
            </a:r>
            <a:endParaRPr/>
          </a:p>
          <a:p>
            <a:pPr indent="-381000" lvl="1" marL="914400" rtl="0" algn="l">
              <a:spcBef>
                <a:spcPts val="0"/>
              </a:spcBef>
              <a:spcAft>
                <a:spcPts val="0"/>
              </a:spcAft>
              <a:buSzPts val="2400"/>
              <a:buChar char="◆"/>
            </a:pPr>
            <a:r>
              <a:rPr b="1" lang="en">
                <a:solidFill>
                  <a:srgbClr val="FF0000"/>
                </a:solidFill>
              </a:rPr>
              <a:t>Anyone</a:t>
            </a:r>
            <a:r>
              <a:rPr lang="en"/>
              <a:t> should be able to run it</a:t>
            </a:r>
            <a:endParaRPr/>
          </a:p>
          <a:p>
            <a:pPr indent="-381000" lvl="1" marL="914400" rtl="0" algn="l">
              <a:spcBef>
                <a:spcPts val="0"/>
              </a:spcBef>
              <a:spcAft>
                <a:spcPts val="0"/>
              </a:spcAft>
              <a:buSzPts val="2400"/>
              <a:buChar char="◆"/>
            </a:pPr>
            <a:r>
              <a:rPr lang="en"/>
              <a:t>It should run at the push of a button</a:t>
            </a:r>
            <a:endParaRPr/>
          </a:p>
          <a:p>
            <a:pPr indent="-381000" lvl="1" marL="914400" rtl="0" algn="l">
              <a:spcBef>
                <a:spcPts val="0"/>
              </a:spcBef>
              <a:spcAft>
                <a:spcPts val="0"/>
              </a:spcAft>
              <a:buSzPts val="2400"/>
              <a:buChar char="◆"/>
            </a:pPr>
            <a:r>
              <a:rPr lang="en"/>
              <a:t>It should run quickly</a:t>
            </a:r>
            <a:endParaRPr/>
          </a:p>
          <a:p>
            <a:pPr indent="0" lvl="0" marL="0" rtl="0" algn="l">
              <a:spcBef>
                <a:spcPts val="600"/>
              </a:spcBef>
              <a:spcAft>
                <a:spcPts val="0"/>
              </a:spcAft>
              <a:buNone/>
            </a:pPr>
            <a:r>
              <a:t/>
            </a:r>
            <a:endParaRPr/>
          </a:p>
        </p:txBody>
      </p:sp>
      <p:sp>
        <p:nvSpPr>
          <p:cNvPr id="1250" name="Google Shape;1250;p193"/>
          <p:cNvSpPr/>
          <p:nvPr/>
        </p:nvSpPr>
        <p:spPr>
          <a:xfrm>
            <a:off x="5629225" y="5143500"/>
            <a:ext cx="3172500" cy="1164900"/>
          </a:xfrm>
          <a:prstGeom prst="wedgeEllipseCallout">
            <a:avLst>
              <a:gd fmla="val -38693" name="adj1"/>
              <a:gd fmla="val -6977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If lacks one of these, then it is not an unit test</a:t>
            </a:r>
            <a:endParaRPr b="1" sz="1800">
              <a:solidFill>
                <a:srgbClr val="FFFFFF"/>
              </a:solidFill>
              <a:latin typeface="Roboto"/>
              <a:ea typeface="Roboto"/>
              <a:cs typeface="Roboto"/>
              <a:sym typeface="Roboto"/>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pic>
        <p:nvPicPr>
          <p:cNvPr id="1256" name="Google Shape;1256;p194"/>
          <p:cNvPicPr preferRelativeResize="0"/>
          <p:nvPr/>
        </p:nvPicPr>
        <p:blipFill rotWithShape="1">
          <a:blip r:embed="rId3">
            <a:alphaModFix/>
          </a:blip>
          <a:srcRect b="0" l="0" r="0" t="7458"/>
          <a:stretch/>
        </p:blipFill>
        <p:spPr>
          <a:xfrm>
            <a:off x="1028875" y="1783875"/>
            <a:ext cx="7086250" cy="455137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1262" name="Google Shape;1262;p19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There is a better way to code unit tests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xUnit is a collection of unit testing frameworks that derives Smalltalk's SUnit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C++ there are many xUnit frameworks. For now we will use CppUnit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Going back to maintainability</a:t>
            </a:r>
            <a:endParaRPr/>
          </a:p>
        </p:txBody>
      </p:sp>
      <p:sp>
        <p:nvSpPr>
          <p:cNvPr id="1268" name="Google Shape;1268;p196"/>
          <p:cNvSpPr txBox="1"/>
          <p:nvPr>
            <p:ph idx="1" type="body"/>
          </p:nvPr>
        </p:nvSpPr>
        <p:spPr>
          <a:xfrm>
            <a:off x="457200" y="1600200"/>
            <a:ext cx="7927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talk before how the software "rots" and that it happen very easily and without even notice it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But there are some "smells" that can let you know when the software is starting to "rot"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an abstract class?</a:t>
            </a:r>
            <a:endParaRPr/>
          </a:p>
        </p:txBody>
      </p:sp>
      <p:sp>
        <p:nvSpPr>
          <p:cNvPr id="153" name="Google Shape;153;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class whose main purpose is to d</a:t>
            </a:r>
            <a:r>
              <a:rPr b="1" lang="en">
                <a:solidFill>
                  <a:srgbClr val="CC4125"/>
                </a:solidFill>
              </a:rPr>
              <a:t>efine a common interface</a:t>
            </a:r>
            <a:r>
              <a:rPr lang="en"/>
              <a:t> for its subclasses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cannot be instantiated, only extended. The subclass of an abstract is called </a:t>
            </a:r>
            <a:r>
              <a:rPr b="1" lang="en">
                <a:solidFill>
                  <a:srgbClr val="CC4125"/>
                </a:solidFill>
              </a:rPr>
              <a:t>concrete class</a:t>
            </a:r>
            <a:endParaRPr b="1">
              <a:solidFill>
                <a:srgbClr val="CC4125"/>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 An abstract class can implement some operations or not. The non-implemented are called </a:t>
            </a:r>
            <a:r>
              <a:rPr b="1" lang="en">
                <a:solidFill>
                  <a:srgbClr val="CC4125"/>
                </a:solidFill>
              </a:rPr>
              <a:t>abstract methods</a:t>
            </a:r>
            <a:endParaRPr b="1">
              <a:solidFill>
                <a:srgbClr val="CC4125"/>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97"/>
          <p:cNvSpPr txBox="1"/>
          <p:nvPr>
            <p:ph type="title"/>
          </p:nvPr>
        </p:nvSpPr>
        <p:spPr>
          <a:xfrm>
            <a:off x="457200" y="282372"/>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"smells"</a:t>
            </a:r>
            <a:endParaRPr/>
          </a:p>
        </p:txBody>
      </p:sp>
      <p:sp>
        <p:nvSpPr>
          <p:cNvPr id="1274" name="Google Shape;1274;p197"/>
          <p:cNvSpPr txBox="1"/>
          <p:nvPr>
            <p:ph idx="1" type="body"/>
          </p:nvPr>
        </p:nvSpPr>
        <p:spPr>
          <a:xfrm>
            <a:off x="457200" y="1607925"/>
            <a:ext cx="6707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Rigidity</a:t>
            </a:r>
            <a:r>
              <a:rPr lang="en"/>
              <a:t>: tendency of software to be difficult to change, even in simple ways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Fragility</a:t>
            </a:r>
            <a:r>
              <a:rPr lang="en"/>
              <a:t>: tendency of a program to break in many places when a single change is made</a:t>
            </a:r>
            <a:endParaRPr/>
          </a:p>
        </p:txBody>
      </p:sp>
      <p:pic>
        <p:nvPicPr>
          <p:cNvPr descr="nose2.gif" id="1275" name="Google Shape;1275;p197"/>
          <p:cNvPicPr preferRelativeResize="0"/>
          <p:nvPr/>
        </p:nvPicPr>
        <p:blipFill>
          <a:blip r:embed="rId3">
            <a:alphaModFix/>
          </a:blip>
          <a:stretch>
            <a:fillRect/>
          </a:stretch>
        </p:blipFill>
        <p:spPr>
          <a:xfrm>
            <a:off x="7077063" y="3524250"/>
            <a:ext cx="2066925" cy="33337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98"/>
          <p:cNvSpPr txBox="1"/>
          <p:nvPr>
            <p:ph type="title"/>
          </p:nvPr>
        </p:nvSpPr>
        <p:spPr>
          <a:xfrm>
            <a:off x="457200" y="282372"/>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"smells"</a:t>
            </a:r>
            <a:endParaRPr/>
          </a:p>
        </p:txBody>
      </p:sp>
      <p:sp>
        <p:nvSpPr>
          <p:cNvPr id="1281" name="Google Shape;1281;p198"/>
          <p:cNvSpPr txBox="1"/>
          <p:nvPr>
            <p:ph idx="1" type="body"/>
          </p:nvPr>
        </p:nvSpPr>
        <p:spPr>
          <a:xfrm>
            <a:off x="457200" y="1607925"/>
            <a:ext cx="6707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Immobility</a:t>
            </a:r>
            <a:r>
              <a:rPr lang="en"/>
              <a:t>: parts of the system could be reused, but is very hard and risky to separate those parts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Viscosity</a:t>
            </a:r>
            <a:r>
              <a:rPr lang="en"/>
              <a:t>: doing the right thing is harder than doing things wrong. Feel more like hacking than coding</a:t>
            </a:r>
            <a:endParaRPr/>
          </a:p>
        </p:txBody>
      </p:sp>
      <p:pic>
        <p:nvPicPr>
          <p:cNvPr descr="nose2.gif" id="1282" name="Google Shape;1282;p198"/>
          <p:cNvPicPr preferRelativeResize="0"/>
          <p:nvPr/>
        </p:nvPicPr>
        <p:blipFill>
          <a:blip r:embed="rId3">
            <a:alphaModFix/>
          </a:blip>
          <a:stretch>
            <a:fillRect/>
          </a:stretch>
        </p:blipFill>
        <p:spPr>
          <a:xfrm>
            <a:off x="7077063" y="3524250"/>
            <a:ext cx="2066925" cy="33337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99"/>
          <p:cNvSpPr txBox="1"/>
          <p:nvPr>
            <p:ph type="title"/>
          </p:nvPr>
        </p:nvSpPr>
        <p:spPr>
          <a:xfrm>
            <a:off x="457200" y="282372"/>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"smells"</a:t>
            </a:r>
            <a:endParaRPr/>
          </a:p>
        </p:txBody>
      </p:sp>
      <p:sp>
        <p:nvSpPr>
          <p:cNvPr id="1288" name="Google Shape;1288;p199"/>
          <p:cNvSpPr txBox="1"/>
          <p:nvPr>
            <p:ph idx="1" type="body"/>
          </p:nvPr>
        </p:nvSpPr>
        <p:spPr>
          <a:xfrm>
            <a:off x="457200" y="1607925"/>
            <a:ext cx="6707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Needless complexity</a:t>
            </a:r>
            <a:r>
              <a:rPr lang="en"/>
              <a:t>: contains elements that are not currently useful. A lot of nice features that nobody uses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Needless repetition</a:t>
            </a:r>
            <a:r>
              <a:rPr lang="en"/>
              <a:t>: a lot of repeating structures that could be in just one place</a:t>
            </a:r>
            <a:endParaRPr/>
          </a:p>
        </p:txBody>
      </p:sp>
      <p:pic>
        <p:nvPicPr>
          <p:cNvPr descr="nose2.gif" id="1289" name="Google Shape;1289;p199"/>
          <p:cNvPicPr preferRelativeResize="0"/>
          <p:nvPr/>
        </p:nvPicPr>
        <p:blipFill>
          <a:blip r:embed="rId3">
            <a:alphaModFix/>
          </a:blip>
          <a:stretch>
            <a:fillRect/>
          </a:stretch>
        </p:blipFill>
        <p:spPr>
          <a:xfrm>
            <a:off x="7077063" y="3524250"/>
            <a:ext cx="2066925" cy="3333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00"/>
          <p:cNvSpPr txBox="1"/>
          <p:nvPr>
            <p:ph type="title"/>
          </p:nvPr>
        </p:nvSpPr>
        <p:spPr>
          <a:xfrm>
            <a:off x="457200" y="282372"/>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"smells"</a:t>
            </a:r>
            <a:endParaRPr/>
          </a:p>
        </p:txBody>
      </p:sp>
      <p:sp>
        <p:nvSpPr>
          <p:cNvPr id="1295" name="Google Shape;1295;p200"/>
          <p:cNvSpPr txBox="1"/>
          <p:nvPr>
            <p:ph idx="1" type="body"/>
          </p:nvPr>
        </p:nvSpPr>
        <p:spPr>
          <a:xfrm>
            <a:off x="457200" y="1607925"/>
            <a:ext cx="6707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Opacity: </a:t>
            </a:r>
            <a:r>
              <a:rPr lang="en">
                <a:solidFill>
                  <a:srgbClr val="000000"/>
                </a:solidFill>
              </a:rPr>
              <a:t>code is really hard to understand and don't express its real intention.</a:t>
            </a:r>
            <a:endParaRPr>
              <a:solidFill>
                <a:srgbClr val="000000"/>
              </a:solidFill>
            </a:endParaRPr>
          </a:p>
        </p:txBody>
      </p:sp>
      <p:pic>
        <p:nvPicPr>
          <p:cNvPr descr="nose2.gif" id="1296" name="Google Shape;1296;p200"/>
          <p:cNvPicPr preferRelativeResize="0"/>
          <p:nvPr/>
        </p:nvPicPr>
        <p:blipFill>
          <a:blip r:embed="rId3">
            <a:alphaModFix/>
          </a:blip>
          <a:stretch>
            <a:fillRect/>
          </a:stretch>
        </p:blipFill>
        <p:spPr>
          <a:xfrm>
            <a:off x="7077063" y="3524250"/>
            <a:ext cx="2066925" cy="3333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pic>
        <p:nvPicPr>
          <p:cNvPr descr="81r69ARQevL.jpg" id="1301" name="Google Shape;1301;p201"/>
          <p:cNvPicPr preferRelativeResize="0"/>
          <p:nvPr/>
        </p:nvPicPr>
        <p:blipFill rotWithShape="1">
          <a:blip r:embed="rId3">
            <a:alphaModFix/>
          </a:blip>
          <a:srcRect b="2752" l="0" r="0" t="0"/>
          <a:stretch/>
        </p:blipFill>
        <p:spPr>
          <a:xfrm>
            <a:off x="6301500" y="3650600"/>
            <a:ext cx="2607152" cy="3207401"/>
          </a:xfrm>
          <a:prstGeom prst="rect">
            <a:avLst/>
          </a:prstGeom>
          <a:noFill/>
          <a:ln>
            <a:noFill/>
          </a:ln>
        </p:spPr>
      </p:pic>
      <p:sp>
        <p:nvSpPr>
          <p:cNvPr id="1302" name="Google Shape;1302;p201"/>
          <p:cNvSpPr txBox="1"/>
          <p:nvPr>
            <p:ph type="title"/>
          </p:nvPr>
        </p:nvSpPr>
        <p:spPr>
          <a:xfrm>
            <a:off x="457200" y="282372"/>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avoid design "smells"</a:t>
            </a:r>
            <a:endParaRPr/>
          </a:p>
        </p:txBody>
      </p:sp>
      <p:sp>
        <p:nvSpPr>
          <p:cNvPr id="1303" name="Google Shape;1303;p201"/>
          <p:cNvSpPr txBox="1"/>
          <p:nvPr>
            <p:ph idx="1" type="body"/>
          </p:nvPr>
        </p:nvSpPr>
        <p:spPr>
          <a:xfrm>
            <a:off x="457200" y="1607925"/>
            <a:ext cx="5887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000000"/>
              </a:buClr>
              <a:buSzPts val="3000"/>
              <a:buChar char="➔"/>
            </a:pPr>
            <a:r>
              <a:rPr lang="en">
                <a:solidFill>
                  <a:srgbClr val="000000"/>
                </a:solidFill>
              </a:rPr>
              <a:t>There are a set of design principles that sets the bases prolong the life of the software without "rotting"</a:t>
            </a:r>
            <a:endParaRPr>
              <a:solidFill>
                <a:srgbClr val="000000"/>
              </a:solidFill>
            </a:endParaRPr>
          </a:p>
          <a:p>
            <a:pPr indent="0" lvl="0" marL="0" rtl="0" algn="l">
              <a:spcBef>
                <a:spcPts val="600"/>
              </a:spcBef>
              <a:spcAft>
                <a:spcPts val="0"/>
              </a:spcAft>
              <a:buNone/>
            </a:pPr>
            <a:r>
              <a:t/>
            </a:r>
            <a:endParaRPr>
              <a:solidFill>
                <a:srgbClr val="000000"/>
              </a:solidFill>
            </a:endParaRPr>
          </a:p>
          <a:p>
            <a:pPr indent="-419100" lvl="0" marL="457200" rtl="0" algn="l">
              <a:spcBef>
                <a:spcPts val="600"/>
              </a:spcBef>
              <a:spcAft>
                <a:spcPts val="0"/>
              </a:spcAft>
              <a:buClr>
                <a:srgbClr val="000000"/>
              </a:buClr>
              <a:buSzPts val="3000"/>
              <a:buChar char="➔"/>
            </a:pPr>
            <a:r>
              <a:rPr lang="en">
                <a:solidFill>
                  <a:srgbClr val="000000"/>
                </a:solidFill>
              </a:rPr>
              <a:t>That will be your homework...</a:t>
            </a:r>
            <a:endParaRPr>
              <a:solidFill>
                <a:srgbClr val="000000"/>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02"/>
          <p:cNvSpPr txBox="1"/>
          <p:nvPr>
            <p:ph idx="4294967295" type="title"/>
          </p:nvPr>
        </p:nvSpPr>
        <p:spPr>
          <a:xfrm>
            <a:off x="3302725" y="284900"/>
            <a:ext cx="56031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Framework vs Toolkit</a:t>
            </a:r>
            <a:endParaRPr sz="3000">
              <a:solidFill>
                <a:srgbClr val="B7B7B7"/>
              </a:solidFill>
            </a:endParaRPr>
          </a:p>
        </p:txBody>
      </p:sp>
      <p:cxnSp>
        <p:nvCxnSpPr>
          <p:cNvPr id="1309" name="Google Shape;1309;p202"/>
          <p:cNvCxnSpPr/>
          <p:nvPr/>
        </p:nvCxnSpPr>
        <p:spPr>
          <a:xfrm>
            <a:off x="31742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1310" name="Google Shape;1310;p202"/>
          <p:cNvSpPr txBox="1"/>
          <p:nvPr/>
        </p:nvSpPr>
        <p:spPr>
          <a:xfrm>
            <a:off x="88775" y="102200"/>
            <a:ext cx="30000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br>
              <a:rPr b="1" lang="en" sz="3600">
                <a:solidFill>
                  <a:srgbClr val="0B5394"/>
                </a:solidFill>
                <a:latin typeface="Droid Sans"/>
                <a:ea typeface="Droid Sans"/>
                <a:cs typeface="Droid Sans"/>
                <a:sym typeface="Droid Sans"/>
              </a:rPr>
            </a:br>
            <a:r>
              <a:rPr b="1" lang="en" sz="1800">
                <a:solidFill>
                  <a:srgbClr val="6D9EEB"/>
                </a:solidFill>
                <a:latin typeface="Droid Sans"/>
                <a:ea typeface="Droid Sans"/>
                <a:cs typeface="Droid Sans"/>
                <a:sym typeface="Droid Sans"/>
              </a:rPr>
              <a:t>"Fun" facts for geeks</a:t>
            </a:r>
            <a:endParaRPr sz="1800">
              <a:solidFill>
                <a:srgbClr val="6D9EEB"/>
              </a:solidFill>
            </a:endParaRPr>
          </a:p>
        </p:txBody>
      </p:sp>
      <p:sp>
        <p:nvSpPr>
          <p:cNvPr id="1311" name="Google Shape;1311;p202"/>
          <p:cNvSpPr txBox="1"/>
          <p:nvPr>
            <p:ph idx="4294967295" type="body"/>
          </p:nvPr>
        </p:nvSpPr>
        <p:spPr>
          <a:xfrm>
            <a:off x="3562825" y="1439900"/>
            <a:ext cx="5205900" cy="51279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Those two terms are used a lot in the software development environment</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Sometimes people used them interchangeable, or sometimes people have a hard time understanding the difference</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Actually is kind of simple</a:t>
            </a:r>
            <a:endParaRPr sz="2400"/>
          </a:p>
        </p:txBody>
      </p:sp>
      <p:pic>
        <p:nvPicPr>
          <p:cNvPr id="1312" name="Google Shape;1312;p202">
            <a:hlinkClick r:id="rId3"/>
          </p:cNvPr>
          <p:cNvPicPr preferRelativeResize="0"/>
          <p:nvPr/>
        </p:nvPicPr>
        <p:blipFill rotWithShape="1">
          <a:blip r:embed="rId4">
            <a:alphaModFix/>
          </a:blip>
          <a:srcRect b="0" l="37635" r="3429" t="0"/>
          <a:stretch/>
        </p:blipFill>
        <p:spPr>
          <a:xfrm>
            <a:off x="0" y="3321600"/>
            <a:ext cx="3000000" cy="33759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03"/>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Framework vs Toolkit</a:t>
            </a:r>
            <a:endParaRPr sz="3000">
              <a:solidFill>
                <a:srgbClr val="B7B7B7"/>
              </a:solidFill>
            </a:endParaRPr>
          </a:p>
        </p:txBody>
      </p:sp>
      <p:cxnSp>
        <p:nvCxnSpPr>
          <p:cNvPr id="1318" name="Google Shape;1318;p203"/>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1319" name="Google Shape;1319;p203"/>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Let's put it in a simple way:</a:t>
            </a:r>
            <a:endParaRPr sz="2400"/>
          </a:p>
          <a:p>
            <a:pPr indent="0" lvl="0" marL="0" marR="0" rtl="0" algn="ctr">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When you use a toolkit, </a:t>
            </a:r>
            <a:r>
              <a:rPr b="1" lang="en" sz="2400">
                <a:solidFill>
                  <a:srgbClr val="FF0000"/>
                </a:solidFill>
              </a:rPr>
              <a:t>you write the main body</a:t>
            </a:r>
            <a:r>
              <a:rPr lang="en" sz="2400"/>
              <a:t> of the application </a:t>
            </a:r>
            <a:r>
              <a:rPr b="1" lang="en" sz="2400">
                <a:solidFill>
                  <a:srgbClr val="FF0000"/>
                </a:solidFill>
              </a:rPr>
              <a:t>and call the code of the toolkit</a:t>
            </a:r>
            <a:r>
              <a:rPr lang="en" sz="2400"/>
              <a:t> that you want to use</a:t>
            </a:r>
            <a:endParaRPr sz="2400"/>
          </a:p>
          <a:p>
            <a:pPr indent="0" lvl="0" marL="457200" marR="0" rtl="0" algn="l">
              <a:lnSpc>
                <a:spcPct val="100000"/>
              </a:lnSpc>
              <a:spcBef>
                <a:spcPts val="600"/>
              </a:spcBef>
              <a:spcAft>
                <a:spcPts val="0"/>
              </a:spcAft>
              <a:buNone/>
            </a:pPr>
            <a:r>
              <a:t/>
            </a:r>
            <a:endParaRPr sz="2400"/>
          </a:p>
          <a:p>
            <a:pPr indent="0" lvl="0" marL="457200" marR="0" rtl="0" algn="l">
              <a:lnSpc>
                <a:spcPct val="100000"/>
              </a:lnSpc>
              <a:spcBef>
                <a:spcPts val="600"/>
              </a:spcBef>
              <a:spcAft>
                <a:spcPts val="0"/>
              </a:spcAft>
              <a:buNone/>
            </a:pPr>
            <a:r>
              <a:rPr lang="en" sz="2400"/>
              <a:t>When you use a framework, </a:t>
            </a:r>
            <a:r>
              <a:rPr b="1" lang="en" sz="2400">
                <a:solidFill>
                  <a:srgbClr val="FF0000"/>
                </a:solidFill>
              </a:rPr>
              <a:t>you reuse the main body and write the code it calls</a:t>
            </a:r>
            <a:r>
              <a:rPr lang="en" sz="2400"/>
              <a:t>. You'll have to follow some code/naming conventions and the framework will call your code.</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sp>
        <p:nvSpPr>
          <p:cNvPr id="1320" name="Google Shape;1320;p203"/>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204"/>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Framework vs Toolkit</a:t>
            </a:r>
            <a:endParaRPr sz="3000">
              <a:solidFill>
                <a:srgbClr val="B7B7B7"/>
              </a:solidFill>
            </a:endParaRPr>
          </a:p>
        </p:txBody>
      </p:sp>
      <p:cxnSp>
        <p:nvCxnSpPr>
          <p:cNvPr id="1326" name="Google Shape;1326;p204"/>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1327" name="Google Shape;1327;p204"/>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A toolkit is a set or related and reusable classes designed to provide useful, general-purpose functionality</a:t>
            </a:r>
            <a:endParaRPr sz="2400"/>
          </a:p>
          <a:p>
            <a:pPr indent="-381000" lvl="1" marL="1371600" marR="0" rtl="0" algn="l">
              <a:lnSpc>
                <a:spcPct val="100000"/>
              </a:lnSpc>
              <a:spcBef>
                <a:spcPts val="0"/>
              </a:spcBef>
              <a:spcAft>
                <a:spcPts val="0"/>
              </a:spcAft>
              <a:buSzPts val="2400"/>
              <a:buChar char="◆"/>
            </a:pPr>
            <a:r>
              <a:rPr lang="en"/>
              <a:t>Don't impose a particular design to your application</a:t>
            </a:r>
            <a:endParaRPr/>
          </a:p>
          <a:p>
            <a:pPr indent="-381000" lvl="1" marL="1371600" marR="0" rtl="0" algn="l">
              <a:lnSpc>
                <a:spcPct val="100000"/>
              </a:lnSpc>
              <a:spcBef>
                <a:spcPts val="0"/>
              </a:spcBef>
              <a:spcAft>
                <a:spcPts val="0"/>
              </a:spcAft>
              <a:buSzPts val="2400"/>
              <a:buChar char="◆"/>
            </a:pPr>
            <a:r>
              <a:rPr lang="en"/>
              <a:t>They just provide the functionalities and you decide if you want to use it</a:t>
            </a:r>
            <a:endParaRPr/>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Examples of toolkits:</a:t>
            </a:r>
            <a:endParaRPr sz="2400"/>
          </a:p>
          <a:p>
            <a:pPr indent="-381000" lvl="1" marL="914400" marR="0" rtl="0" algn="l">
              <a:lnSpc>
                <a:spcPct val="100000"/>
              </a:lnSpc>
              <a:spcBef>
                <a:spcPts val="0"/>
              </a:spcBef>
              <a:spcAft>
                <a:spcPts val="0"/>
              </a:spcAft>
              <a:buSzPts val="2400"/>
              <a:buChar char="◆"/>
            </a:pPr>
            <a:r>
              <a:rPr lang="en" sz="2400"/>
              <a:t>QT </a:t>
            </a:r>
            <a:endParaRPr sz="2400"/>
          </a:p>
          <a:p>
            <a:pPr indent="-381000" lvl="1" marL="914400" marR="0" rtl="0" algn="l">
              <a:lnSpc>
                <a:spcPct val="100000"/>
              </a:lnSpc>
              <a:spcBef>
                <a:spcPts val="0"/>
              </a:spcBef>
              <a:spcAft>
                <a:spcPts val="0"/>
              </a:spcAft>
              <a:buSzPts val="2400"/>
              <a:buChar char="◆"/>
            </a:pPr>
            <a:r>
              <a:rPr lang="en"/>
              <a:t>GTK</a:t>
            </a:r>
            <a:endParaRPr/>
          </a:p>
          <a:p>
            <a:pPr indent="-381000" lvl="1" marL="914400" marR="0" rtl="0" algn="l">
              <a:lnSpc>
                <a:spcPct val="100000"/>
              </a:lnSpc>
              <a:spcBef>
                <a:spcPts val="0"/>
              </a:spcBef>
              <a:spcAft>
                <a:spcPts val="0"/>
              </a:spcAft>
              <a:buSzPts val="2400"/>
              <a:buChar char="◆"/>
            </a:pPr>
            <a:r>
              <a:rPr lang="en"/>
              <a:t>Java Swing, AWT</a:t>
            </a:r>
            <a:endParaRPr/>
          </a:p>
          <a:p>
            <a:pPr indent="-381000" lvl="1" marL="914400" marR="0" rtl="0" algn="l">
              <a:lnSpc>
                <a:spcPct val="100000"/>
              </a:lnSpc>
              <a:spcBef>
                <a:spcPts val="0"/>
              </a:spcBef>
              <a:spcAft>
                <a:spcPts val="0"/>
              </a:spcAft>
              <a:buSzPts val="2400"/>
              <a:buChar char="◆"/>
            </a:pPr>
            <a:r>
              <a:rPr lang="en"/>
              <a:t>Dojo</a:t>
            </a:r>
            <a:endParaRPr/>
          </a:p>
        </p:txBody>
      </p:sp>
      <p:sp>
        <p:nvSpPr>
          <p:cNvPr id="1328" name="Google Shape;1328;p204"/>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205"/>
          <p:cNvSpPr txBox="1"/>
          <p:nvPr>
            <p:ph idx="4294967295" type="title"/>
          </p:nvPr>
        </p:nvSpPr>
        <p:spPr>
          <a:xfrm>
            <a:off x="864325" y="284900"/>
            <a:ext cx="79044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B7B7B7"/>
                </a:solidFill>
              </a:rPr>
              <a:t>Today's fact:</a:t>
            </a:r>
            <a:endParaRPr sz="1800">
              <a:solidFill>
                <a:srgbClr val="B7B7B7"/>
              </a:solidFill>
            </a:endParaRPr>
          </a:p>
          <a:p>
            <a:pPr indent="0" lvl="0" marL="0" rtl="0" algn="l">
              <a:spcBef>
                <a:spcPts val="0"/>
              </a:spcBef>
              <a:spcAft>
                <a:spcPts val="0"/>
              </a:spcAft>
              <a:buNone/>
            </a:pPr>
            <a:r>
              <a:rPr lang="en" sz="3000">
                <a:solidFill>
                  <a:srgbClr val="B7B7B7"/>
                </a:solidFill>
              </a:rPr>
              <a:t>Framework vs Toolkit</a:t>
            </a:r>
            <a:endParaRPr sz="3000">
              <a:solidFill>
                <a:srgbClr val="B7B7B7"/>
              </a:solidFill>
            </a:endParaRPr>
          </a:p>
        </p:txBody>
      </p:sp>
      <p:cxnSp>
        <p:nvCxnSpPr>
          <p:cNvPr id="1334" name="Google Shape;1334;p205"/>
          <p:cNvCxnSpPr/>
          <p:nvPr/>
        </p:nvCxnSpPr>
        <p:spPr>
          <a:xfrm>
            <a:off x="735800" y="178400"/>
            <a:ext cx="25500" cy="6560100"/>
          </a:xfrm>
          <a:prstGeom prst="straightConnector1">
            <a:avLst/>
          </a:prstGeom>
          <a:noFill/>
          <a:ln cap="flat" cmpd="sng" w="76200">
            <a:solidFill>
              <a:srgbClr val="D9D9D9"/>
            </a:solidFill>
            <a:prstDash val="solid"/>
            <a:round/>
            <a:headEnd len="med" w="med" type="none"/>
            <a:tailEnd len="med" w="med" type="none"/>
          </a:ln>
        </p:spPr>
      </p:cxnSp>
      <p:sp>
        <p:nvSpPr>
          <p:cNvPr id="1335" name="Google Shape;1335;p205"/>
          <p:cNvSpPr txBox="1"/>
          <p:nvPr>
            <p:ph idx="4294967295" type="body"/>
          </p:nvPr>
        </p:nvSpPr>
        <p:spPr>
          <a:xfrm>
            <a:off x="957575" y="1135100"/>
            <a:ext cx="7735200" cy="5603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SzPts val="2400"/>
              <a:buChar char="➔"/>
            </a:pPr>
            <a:r>
              <a:rPr lang="en" sz="2400"/>
              <a:t>A framework is a set of cooperating classes that make up a reusable design for a specific class of software</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They dictate the architecture of your application and defines all the design patterns that you have to follow so you can concentrate on the specifics of your application</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Design reuse over code reuse.</a:t>
            </a:r>
            <a:endParaRPr sz="2400"/>
          </a:p>
          <a:p>
            <a:pPr indent="0" lvl="0" marL="0" marR="0" rtl="0" algn="l">
              <a:lnSpc>
                <a:spcPct val="100000"/>
              </a:lnSpc>
              <a:spcBef>
                <a:spcPts val="600"/>
              </a:spcBef>
              <a:spcAft>
                <a:spcPts val="0"/>
              </a:spcAft>
              <a:buNone/>
            </a:pPr>
            <a:r>
              <a:t/>
            </a:r>
            <a:endParaRPr sz="2400"/>
          </a:p>
          <a:p>
            <a:pPr indent="-381000" lvl="0" marL="457200" marR="0" rtl="0" algn="l">
              <a:lnSpc>
                <a:spcPct val="100000"/>
              </a:lnSpc>
              <a:spcBef>
                <a:spcPts val="600"/>
              </a:spcBef>
              <a:spcAft>
                <a:spcPts val="0"/>
              </a:spcAft>
              <a:buSzPts val="2400"/>
              <a:buChar char="➔"/>
            </a:pPr>
            <a:r>
              <a:rPr lang="en" sz="2400"/>
              <a:t>Examples: AngularJS, .NET, Eclipse RPC, xUnit, Spring, Struts, Rails, Django...</a:t>
            </a:r>
            <a:endParaRPr sz="2400"/>
          </a:p>
        </p:txBody>
      </p:sp>
      <p:sp>
        <p:nvSpPr>
          <p:cNvPr id="1336" name="Google Shape;1336;p205"/>
          <p:cNvSpPr txBox="1"/>
          <p:nvPr/>
        </p:nvSpPr>
        <p:spPr>
          <a:xfrm rot="-5400000">
            <a:off x="-1116000" y="1233125"/>
            <a:ext cx="3000000" cy="65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0B5394"/>
                </a:solidFill>
                <a:latin typeface="Droid Sans"/>
                <a:ea typeface="Droid Sans"/>
                <a:cs typeface="Droid Sans"/>
                <a:sym typeface="Droid Sans"/>
              </a:rPr>
              <a:t>Geek Corner</a:t>
            </a:r>
            <a:endParaRPr sz="1800">
              <a:solidFill>
                <a:srgbClr val="6D9EEB"/>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descr="rolls-architectural-drawings-orange-helmet-25867638.jpg" id="1341" name="Google Shape;1341;p206"/>
          <p:cNvPicPr preferRelativeResize="0"/>
          <p:nvPr/>
        </p:nvPicPr>
        <p:blipFill rotWithShape="1">
          <a:blip r:embed="rId3">
            <a:alphaModFix amt="67000"/>
          </a:blip>
          <a:srcRect b="23124" l="14733" r="6687" t="0"/>
          <a:stretch/>
        </p:blipFill>
        <p:spPr>
          <a:xfrm>
            <a:off x="0" y="3198500"/>
            <a:ext cx="5865600" cy="3659500"/>
          </a:xfrm>
          <a:prstGeom prst="rect">
            <a:avLst/>
          </a:prstGeom>
          <a:noFill/>
          <a:ln>
            <a:noFill/>
          </a:ln>
        </p:spPr>
      </p:pic>
      <p:sp>
        <p:nvSpPr>
          <p:cNvPr id="1342" name="Google Shape;1342;p206"/>
          <p:cNvSpPr txBox="1"/>
          <p:nvPr>
            <p:ph type="ctrTitle"/>
          </p:nvPr>
        </p:nvSpPr>
        <p:spPr>
          <a:xfrm>
            <a:off x="685800" y="2339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UML, Patterns and Software Quality</a:t>
            </a:r>
            <a:endParaRPr/>
          </a:p>
        </p:txBody>
      </p:sp>
      <p:sp>
        <p:nvSpPr>
          <p:cNvPr id="1343" name="Google Shape;1343;p206"/>
          <p:cNvSpPr txBox="1"/>
          <p:nvPr>
            <p:ph idx="1" type="subTitle"/>
          </p:nvPr>
        </p:nvSpPr>
        <p:spPr>
          <a:xfrm>
            <a:off x="685800" y="40153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CE-2101 Algorithms and Data Structures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Overriding and overloading</a:t>
            </a:r>
            <a:endParaRPr/>
          </a:p>
        </p:txBody>
      </p:sp>
      <p:sp>
        <p:nvSpPr>
          <p:cNvPr id="159" name="Google Shape;159;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subclass can </a:t>
            </a:r>
            <a:r>
              <a:rPr b="1" lang="en">
                <a:solidFill>
                  <a:srgbClr val="CC4125"/>
                </a:solidFill>
              </a:rPr>
              <a:t>override a method</a:t>
            </a:r>
            <a:r>
              <a:rPr lang="en"/>
              <a:t> of the parent class. This means, replace the original method of its parent</a:t>
            </a:r>
            <a:endParaRPr/>
          </a:p>
          <a:p>
            <a:pPr indent="-381000" lvl="1" marL="914400" rtl="0" algn="l">
              <a:spcBef>
                <a:spcPts val="0"/>
              </a:spcBef>
              <a:spcAft>
                <a:spcPts val="0"/>
              </a:spcAft>
              <a:buSzPts val="2400"/>
              <a:buChar char="◆"/>
            </a:pPr>
            <a:r>
              <a:rPr lang="en"/>
              <a:t>Intercept requests instead of relying on its parent</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CC4125"/>
                </a:solidFill>
              </a:rPr>
              <a:t>Overloading </a:t>
            </a:r>
            <a:r>
              <a:rPr lang="en"/>
              <a:t>means that a class can have more than one method with the same name but with different parameters or return value.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Polymorphism</a:t>
            </a:r>
            <a:endParaRPr/>
          </a:p>
        </p:txBody>
      </p:sp>
      <p:sp>
        <p:nvSpPr>
          <p:cNvPr id="165" name="Google Shape;165;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Extending a class allows to override a method of the parent class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When a request for a method is issued, the association between the object and the method is done at </a:t>
            </a:r>
            <a:r>
              <a:rPr b="1" lang="en">
                <a:solidFill>
                  <a:srgbClr val="CC4125"/>
                </a:solidFill>
              </a:rPr>
              <a:t>run-time</a:t>
            </a:r>
            <a:endParaRPr b="1">
              <a:solidFill>
                <a:srgbClr val="CC4125"/>
              </a:solidFill>
            </a:endParaRPr>
          </a:p>
          <a:p>
            <a:pPr indent="-381000" lvl="1" marL="914400" rtl="0" algn="l">
              <a:spcBef>
                <a:spcPts val="0"/>
              </a:spcBef>
              <a:spcAft>
                <a:spcPts val="0"/>
              </a:spcAft>
              <a:buSzPts val="2400"/>
              <a:buChar char="◆"/>
            </a:pPr>
            <a:r>
              <a:rPr lang="en"/>
              <a:t>This is called dynamic binding</a:t>
            </a:r>
            <a:endParaRPr/>
          </a:p>
        </p:txBody>
      </p:sp>
      <p:pic>
        <p:nvPicPr>
          <p:cNvPr id="166" name="Google Shape;166;p28">
            <a:hlinkClick r:id="rId3"/>
          </p:cNvPr>
          <p:cNvPicPr preferRelativeResize="0"/>
          <p:nvPr/>
        </p:nvPicPr>
        <p:blipFill rotWithShape="1">
          <a:blip r:embed="rId4">
            <a:alphaModFix/>
          </a:blip>
          <a:srcRect b="8533" l="0" r="0" t="0"/>
          <a:stretch/>
        </p:blipFill>
        <p:spPr>
          <a:xfrm>
            <a:off x="6272225" y="4819400"/>
            <a:ext cx="2743200" cy="203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Polymorphism</a:t>
            </a:r>
            <a:endParaRPr/>
          </a:p>
        </p:txBody>
      </p:sp>
      <p:sp>
        <p:nvSpPr>
          <p:cNvPr id="172" name="Google Shape;172;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Dynamic binding allows to substitute objects that have </a:t>
            </a:r>
            <a:r>
              <a:rPr b="1" lang="en">
                <a:solidFill>
                  <a:srgbClr val="CC4125"/>
                </a:solidFill>
              </a:rPr>
              <a:t>identical interfaces</a:t>
            </a:r>
            <a:r>
              <a:rPr lang="en"/>
              <a:t> for each other at run time</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This substitutability is called </a:t>
            </a:r>
            <a:r>
              <a:rPr b="1" lang="en">
                <a:solidFill>
                  <a:srgbClr val="CC4125"/>
                </a:solidFill>
              </a:rPr>
              <a:t>polymorphism</a:t>
            </a:r>
            <a:endParaRPr b="1">
              <a:solidFill>
                <a:srgbClr val="CC4125"/>
              </a:solidFill>
            </a:endParaRPr>
          </a:p>
        </p:txBody>
      </p:sp>
      <p:pic>
        <p:nvPicPr>
          <p:cNvPr id="173" name="Google Shape;173;p29">
            <a:hlinkClick r:id="rId3"/>
          </p:cNvPr>
          <p:cNvPicPr preferRelativeResize="0"/>
          <p:nvPr/>
        </p:nvPicPr>
        <p:blipFill rotWithShape="1">
          <a:blip r:embed="rId4">
            <a:alphaModFix/>
          </a:blip>
          <a:srcRect b="8533" l="0" r="0" t="0"/>
          <a:stretch/>
        </p:blipFill>
        <p:spPr>
          <a:xfrm>
            <a:off x="6272225" y="4819400"/>
            <a:ext cx="2743200" cy="2038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Polymorphism</a:t>
            </a:r>
            <a:endParaRPr/>
          </a:p>
        </p:txBody>
      </p:sp>
      <p:sp>
        <p:nvSpPr>
          <p:cNvPr id="179" name="Google Shape;179;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Dynamic binding allows to substitute objects that have </a:t>
            </a:r>
            <a:r>
              <a:rPr b="1" lang="en">
                <a:solidFill>
                  <a:srgbClr val="CC4125"/>
                </a:solidFill>
              </a:rPr>
              <a:t>identical interfaces</a:t>
            </a:r>
            <a:r>
              <a:rPr lang="en"/>
              <a:t> for each other at run time</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This substitutability is called </a:t>
            </a:r>
            <a:r>
              <a:rPr b="1" lang="en">
                <a:solidFill>
                  <a:srgbClr val="CC4125"/>
                </a:solidFill>
              </a:rPr>
              <a:t>polymorphism</a:t>
            </a:r>
            <a:endParaRPr b="1">
              <a:solidFill>
                <a:srgbClr val="CC4125"/>
              </a:solidFill>
            </a:endParaRPr>
          </a:p>
        </p:txBody>
      </p:sp>
      <p:pic>
        <p:nvPicPr>
          <p:cNvPr id="180" name="Google Shape;180;p30">
            <a:hlinkClick r:id="rId3"/>
          </p:cNvPr>
          <p:cNvPicPr preferRelativeResize="0"/>
          <p:nvPr/>
        </p:nvPicPr>
        <p:blipFill rotWithShape="1">
          <a:blip r:embed="rId4">
            <a:alphaModFix/>
          </a:blip>
          <a:srcRect b="8533" l="0" r="0" t="0"/>
          <a:stretch/>
        </p:blipFill>
        <p:spPr>
          <a:xfrm>
            <a:off x="6272225" y="4819400"/>
            <a:ext cx="2743200" cy="2038600"/>
          </a:xfrm>
          <a:prstGeom prst="rect">
            <a:avLst/>
          </a:prstGeom>
          <a:noFill/>
          <a:ln>
            <a:noFill/>
          </a:ln>
        </p:spPr>
      </p:pic>
      <p:sp>
        <p:nvSpPr>
          <p:cNvPr id="181" name="Google Shape;181;p30"/>
          <p:cNvSpPr/>
          <p:nvPr/>
        </p:nvSpPr>
        <p:spPr>
          <a:xfrm>
            <a:off x="5569425" y="2542575"/>
            <a:ext cx="2879700" cy="1150200"/>
          </a:xfrm>
          <a:prstGeom prst="wedgeEllipseCallout">
            <a:avLst>
              <a:gd fmla="val -20833" name="adj1"/>
              <a:gd fmla="val 625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Key concept in OOP</a:t>
            </a:r>
            <a:endParaRPr b="1" sz="1800">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object composition?</a:t>
            </a:r>
            <a:endParaRPr/>
          </a:p>
        </p:txBody>
      </p:sp>
      <p:sp>
        <p:nvSpPr>
          <p:cNvPr id="187" name="Google Shape;187;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 can reuse an object with two different approaches:</a:t>
            </a:r>
            <a:endParaRPr/>
          </a:p>
          <a:p>
            <a:pPr indent="-381000" lvl="1" marL="914400" rtl="0" algn="l">
              <a:spcBef>
                <a:spcPts val="0"/>
              </a:spcBef>
              <a:spcAft>
                <a:spcPts val="0"/>
              </a:spcAft>
              <a:buSzPts val="2400"/>
              <a:buChar char="◆"/>
            </a:pPr>
            <a:r>
              <a:rPr lang="en"/>
              <a:t>Inheritance</a:t>
            </a:r>
            <a:endParaRPr/>
          </a:p>
          <a:p>
            <a:pPr indent="-381000" lvl="1" marL="914400" rtl="0" algn="l">
              <a:spcBef>
                <a:spcPts val="0"/>
              </a:spcBef>
              <a:spcAft>
                <a:spcPts val="0"/>
              </a:spcAft>
              <a:buSzPts val="2400"/>
              <a:buChar char="◆"/>
            </a:pPr>
            <a:r>
              <a:rPr lang="en"/>
              <a:t>Composition</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In inheritance you can define an object in terms of another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composition, you can reuse functionality by </a:t>
            </a:r>
            <a:r>
              <a:rPr b="1" lang="en">
                <a:solidFill>
                  <a:srgbClr val="CC4125"/>
                </a:solidFill>
              </a:rPr>
              <a:t>assembling </a:t>
            </a:r>
            <a:r>
              <a:rPr lang="en"/>
              <a:t>objects together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object composition?</a:t>
            </a:r>
            <a:endParaRPr/>
          </a:p>
        </p:txBody>
      </p:sp>
      <p:sp>
        <p:nvSpPr>
          <p:cNvPr id="193" name="Google Shape;193;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 can reuse an object with two different approaches:</a:t>
            </a:r>
            <a:endParaRPr/>
          </a:p>
          <a:p>
            <a:pPr indent="-381000" lvl="1" marL="914400" rtl="0" algn="l">
              <a:spcBef>
                <a:spcPts val="0"/>
              </a:spcBef>
              <a:spcAft>
                <a:spcPts val="0"/>
              </a:spcAft>
              <a:buSzPts val="2400"/>
              <a:buChar char="◆"/>
            </a:pPr>
            <a:r>
              <a:rPr lang="en"/>
              <a:t>Inheritance</a:t>
            </a:r>
            <a:endParaRPr/>
          </a:p>
          <a:p>
            <a:pPr indent="-381000" lvl="1" marL="914400" rtl="0" algn="l">
              <a:spcBef>
                <a:spcPts val="0"/>
              </a:spcBef>
              <a:spcAft>
                <a:spcPts val="0"/>
              </a:spcAft>
              <a:buSzPts val="2400"/>
              <a:buChar char="◆"/>
            </a:pPr>
            <a:r>
              <a:rPr lang="en"/>
              <a:t>Composition</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In inheritance you can define an object in terms of another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composition, you can reuse functionality by </a:t>
            </a:r>
            <a:r>
              <a:rPr b="1" lang="en">
                <a:solidFill>
                  <a:srgbClr val="CC4125"/>
                </a:solidFill>
              </a:rPr>
              <a:t>assembling </a:t>
            </a:r>
            <a:r>
              <a:rPr lang="en"/>
              <a:t>objects together</a:t>
            </a:r>
            <a:endParaRPr/>
          </a:p>
        </p:txBody>
      </p:sp>
      <p:sp>
        <p:nvSpPr>
          <p:cNvPr id="194" name="Google Shape;194;p32"/>
          <p:cNvSpPr/>
          <p:nvPr/>
        </p:nvSpPr>
        <p:spPr>
          <a:xfrm>
            <a:off x="2810675" y="4272200"/>
            <a:ext cx="3294900" cy="1539300"/>
          </a:xfrm>
          <a:prstGeom prst="wedgeEllipseCallout">
            <a:avLst>
              <a:gd fmla="val -20833" name="adj1"/>
              <a:gd fmla="val 625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Objects instances as attributes of another</a:t>
            </a:r>
            <a:endParaRPr b="1" sz="18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Coupling and Cohesion</a:t>
            </a:r>
            <a:endParaRPr/>
          </a:p>
        </p:txBody>
      </p:sp>
      <p:sp>
        <p:nvSpPr>
          <p:cNvPr id="200" name="Google Shape;200;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Coupling</a:t>
            </a:r>
            <a:r>
              <a:rPr lang="en"/>
              <a:t> is the degree of interdependence between two modules / classes of a system</a:t>
            </a:r>
            <a:endParaRPr/>
          </a:p>
          <a:p>
            <a:pPr indent="-381000" lvl="1" marL="914400" rtl="0" algn="l">
              <a:spcBef>
                <a:spcPts val="0"/>
              </a:spcBef>
              <a:spcAft>
                <a:spcPts val="0"/>
              </a:spcAft>
              <a:buSzPts val="2400"/>
              <a:buChar char="◆"/>
            </a:pPr>
            <a:r>
              <a:rPr lang="en"/>
              <a:t>If one class uses many methods of another </a:t>
            </a:r>
            <a:r>
              <a:rPr b="1" lang="en">
                <a:solidFill>
                  <a:srgbClr val="FF0000"/>
                </a:solidFill>
              </a:rPr>
              <a:t>concrete</a:t>
            </a:r>
            <a:r>
              <a:rPr lang="en"/>
              <a:t> class, both classes are tightly coupled</a:t>
            </a:r>
            <a:endParaRPr/>
          </a:p>
          <a:p>
            <a:pPr indent="-381000" lvl="1" marL="914400" rtl="0" algn="l">
              <a:spcBef>
                <a:spcPts val="0"/>
              </a:spcBef>
              <a:spcAft>
                <a:spcPts val="0"/>
              </a:spcAft>
              <a:buSzPts val="2400"/>
              <a:buChar char="◆"/>
            </a:pPr>
            <a:r>
              <a:rPr lang="en"/>
              <a:t>If one class uses just a few methods of another </a:t>
            </a:r>
            <a:r>
              <a:rPr b="1" lang="en">
                <a:solidFill>
                  <a:srgbClr val="FF0000"/>
                </a:solidFill>
              </a:rPr>
              <a:t>concrete </a:t>
            </a:r>
            <a:r>
              <a:rPr lang="en"/>
              <a:t>class, coupling lows</a:t>
            </a:r>
            <a:endParaRPr/>
          </a:p>
          <a:p>
            <a:pPr indent="-381000" lvl="1" marL="914400" rtl="0" algn="l">
              <a:spcBef>
                <a:spcPts val="0"/>
              </a:spcBef>
              <a:spcAft>
                <a:spcPts val="0"/>
              </a:spcAft>
              <a:buSzPts val="2400"/>
              <a:buChar char="◆"/>
            </a:pPr>
            <a:r>
              <a:rPr lang="en"/>
              <a:t>If the class uses methods of an interface and not uses the concrete object directly, coupling is loose.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Coupling and Cohesion</a:t>
            </a:r>
            <a:endParaRPr/>
          </a:p>
        </p:txBody>
      </p:sp>
      <p:sp>
        <p:nvSpPr>
          <p:cNvPr id="206" name="Google Shape;206;p3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Cohesion</a:t>
            </a:r>
            <a:r>
              <a:rPr lang="en"/>
              <a:t> is the degree to which elements of a module/class belong together</a:t>
            </a:r>
            <a:endParaRPr/>
          </a:p>
          <a:p>
            <a:pPr indent="-381000" lvl="1" marL="914400" rtl="0" algn="l">
              <a:spcBef>
                <a:spcPts val="0"/>
              </a:spcBef>
              <a:spcAft>
                <a:spcPts val="0"/>
              </a:spcAft>
              <a:buSzPts val="2400"/>
              <a:buChar char="◆"/>
            </a:pPr>
            <a:r>
              <a:rPr lang="en"/>
              <a:t>Methods inside a class have a lot in common, functionally and conceptually speaking</a:t>
            </a:r>
            <a:endParaRPr/>
          </a:p>
          <a:p>
            <a:pPr indent="-381000" lvl="1" marL="914400" rtl="0" algn="l">
              <a:spcBef>
                <a:spcPts val="0"/>
              </a:spcBef>
              <a:spcAft>
                <a:spcPts val="0"/>
              </a:spcAft>
              <a:buSzPts val="2400"/>
              <a:buChar char="◆"/>
            </a:pPr>
            <a:r>
              <a:rPr lang="en"/>
              <a:t>Methods are small and carry specific tasks, and are used to the inside of the class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Coupling should be low and cohesion should be high</a:t>
            </a:r>
            <a:endParaRPr/>
          </a:p>
          <a:p>
            <a:pPr indent="-381000" lvl="1" marL="914400" rtl="0" algn="l">
              <a:spcBef>
                <a:spcPts val="0"/>
              </a:spcBef>
              <a:spcAft>
                <a:spcPts val="0"/>
              </a:spcAft>
              <a:buSzPts val="2400"/>
              <a:buChar char="◆"/>
            </a:pPr>
            <a:r>
              <a:rPr lang="en"/>
              <a:t>Signs of a good design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UML.gif" id="211" name="Google Shape;211;p35"/>
          <p:cNvPicPr preferRelativeResize="0"/>
          <p:nvPr/>
        </p:nvPicPr>
        <p:blipFill>
          <a:blip r:embed="rId3">
            <a:alphaModFix/>
          </a:blip>
          <a:stretch>
            <a:fillRect/>
          </a:stretch>
        </p:blipFill>
        <p:spPr>
          <a:xfrm>
            <a:off x="44075" y="2644525"/>
            <a:ext cx="3555375" cy="4153475"/>
          </a:xfrm>
          <a:prstGeom prst="rect">
            <a:avLst/>
          </a:prstGeom>
          <a:noFill/>
          <a:ln>
            <a:noFill/>
          </a:ln>
        </p:spPr>
      </p:pic>
      <p:sp>
        <p:nvSpPr>
          <p:cNvPr id="212" name="Google Shape;212;p35"/>
          <p:cNvSpPr txBox="1"/>
          <p:nvPr>
            <p:ph type="ctrTitle"/>
          </p:nvPr>
        </p:nvSpPr>
        <p:spPr>
          <a:xfrm>
            <a:off x="685800" y="2720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Unified Modeling Language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218" name="Google Shape;218;p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UML stands for </a:t>
            </a:r>
            <a:r>
              <a:rPr b="1" lang="en">
                <a:solidFill>
                  <a:srgbClr val="A61C00"/>
                </a:solidFill>
              </a:rPr>
              <a:t>U</a:t>
            </a:r>
            <a:r>
              <a:rPr lang="en"/>
              <a:t>nified </a:t>
            </a:r>
            <a:r>
              <a:rPr b="1" lang="en">
                <a:solidFill>
                  <a:srgbClr val="A61C00"/>
                </a:solidFill>
              </a:rPr>
              <a:t>M</a:t>
            </a:r>
            <a:r>
              <a:rPr lang="en"/>
              <a:t>odeling </a:t>
            </a:r>
            <a:r>
              <a:rPr b="1" lang="en">
                <a:solidFill>
                  <a:srgbClr val="A61C00"/>
                </a:solidFill>
              </a:rPr>
              <a:t>L</a:t>
            </a:r>
            <a:r>
              <a:rPr lang="en"/>
              <a:t>anguage</a:t>
            </a:r>
            <a:endParaRPr/>
          </a:p>
          <a:p>
            <a:pPr indent="-381000" lvl="1" marL="914400" rtl="0" algn="l">
              <a:spcBef>
                <a:spcPts val="0"/>
              </a:spcBef>
              <a:spcAft>
                <a:spcPts val="0"/>
              </a:spcAft>
              <a:buSzPts val="2400"/>
              <a:buChar char="◆"/>
            </a:pPr>
            <a:r>
              <a:rPr lang="en"/>
              <a:t>Standard language for writing software blueprints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usage of UML give you a professional and standard approach to create artifacts during the SDLC</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thinking_man.gif" id="48" name="Google Shape;48;p10"/>
          <p:cNvPicPr preferRelativeResize="0"/>
          <p:nvPr/>
        </p:nvPicPr>
        <p:blipFill>
          <a:blip r:embed="rId3">
            <a:alphaModFix/>
          </a:blip>
          <a:stretch>
            <a:fillRect/>
          </a:stretch>
        </p:blipFill>
        <p:spPr>
          <a:xfrm flipH="1">
            <a:off x="6284150" y="3297775"/>
            <a:ext cx="2859850" cy="3560225"/>
          </a:xfrm>
          <a:prstGeom prst="rect">
            <a:avLst/>
          </a:prstGeom>
          <a:noFill/>
          <a:ln>
            <a:noFill/>
          </a:ln>
        </p:spPr>
      </p:pic>
      <p:sp>
        <p:nvSpPr>
          <p:cNvPr id="49" name="Google Shape;49;p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Think about it...</a:t>
            </a:r>
            <a:endParaRPr/>
          </a:p>
        </p:txBody>
      </p:sp>
      <p:sp>
        <p:nvSpPr>
          <p:cNvPr id="50" name="Google Shape;50;p10"/>
          <p:cNvSpPr txBox="1"/>
          <p:nvPr>
            <p:ph idx="1" type="body"/>
          </p:nvPr>
        </p:nvSpPr>
        <p:spPr>
          <a:xfrm>
            <a:off x="457200" y="1600200"/>
            <a:ext cx="6410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When you receive a project specification, what do you do?</a:t>
            </a:r>
            <a:endParaRPr/>
          </a:p>
          <a:p>
            <a:pPr indent="-381000" lvl="1" marL="914400" rtl="0" algn="l">
              <a:spcBef>
                <a:spcPts val="0"/>
              </a:spcBef>
              <a:spcAft>
                <a:spcPts val="0"/>
              </a:spcAft>
              <a:buSzPts val="2400"/>
              <a:buChar char="◆"/>
            </a:pPr>
            <a:r>
              <a:rPr lang="en"/>
              <a:t>Do you start coding right away?</a:t>
            </a:r>
            <a:endParaRPr/>
          </a:p>
          <a:p>
            <a:pPr indent="-381000" lvl="1" marL="914400" rtl="0" algn="l">
              <a:spcBef>
                <a:spcPts val="0"/>
              </a:spcBef>
              <a:spcAft>
                <a:spcPts val="0"/>
              </a:spcAft>
              <a:buSzPts val="2400"/>
              <a:buChar char="◆"/>
            </a:pPr>
            <a:r>
              <a:rPr lang="en"/>
              <a:t>Do you carefully plan everything and then code?</a:t>
            </a:r>
            <a:endParaRPr/>
          </a:p>
          <a:p>
            <a:pPr indent="-381000" lvl="1" marL="914400" rtl="0" algn="l">
              <a:spcBef>
                <a:spcPts val="0"/>
              </a:spcBef>
              <a:spcAft>
                <a:spcPts val="0"/>
              </a:spcAft>
              <a:buSzPts val="2400"/>
              <a:buChar char="◆"/>
            </a:pPr>
            <a:r>
              <a:rPr lang="en"/>
              <a:t>Do you make a balance between planning and coding?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224" name="Google Shape;224;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UML stands for </a:t>
            </a:r>
            <a:r>
              <a:rPr b="1" lang="en">
                <a:solidFill>
                  <a:srgbClr val="A61C00"/>
                </a:solidFill>
              </a:rPr>
              <a:t>U</a:t>
            </a:r>
            <a:r>
              <a:rPr lang="en"/>
              <a:t>nified </a:t>
            </a:r>
            <a:r>
              <a:rPr b="1" lang="en">
                <a:solidFill>
                  <a:srgbClr val="A61C00"/>
                </a:solidFill>
              </a:rPr>
              <a:t>M</a:t>
            </a:r>
            <a:r>
              <a:rPr lang="en"/>
              <a:t>odeling </a:t>
            </a:r>
            <a:r>
              <a:rPr b="1" lang="en">
                <a:solidFill>
                  <a:srgbClr val="A61C00"/>
                </a:solidFill>
              </a:rPr>
              <a:t>L</a:t>
            </a:r>
            <a:r>
              <a:rPr lang="en"/>
              <a:t>anguage</a:t>
            </a:r>
            <a:endParaRPr/>
          </a:p>
          <a:p>
            <a:pPr indent="-381000" lvl="1" marL="914400" rtl="0" algn="l">
              <a:spcBef>
                <a:spcPts val="0"/>
              </a:spcBef>
              <a:spcAft>
                <a:spcPts val="0"/>
              </a:spcAft>
              <a:buSzPts val="2400"/>
              <a:buChar char="◆"/>
            </a:pPr>
            <a:r>
              <a:rPr lang="en"/>
              <a:t>Standard language for writing software blueprints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usage of UML give you a professional and standard approach to create artifacts during the SDLC</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25" name="Google Shape;225;p37"/>
          <p:cNvSpPr/>
          <p:nvPr/>
        </p:nvSpPr>
        <p:spPr>
          <a:xfrm>
            <a:off x="3580375" y="4471100"/>
            <a:ext cx="3294900" cy="1539300"/>
          </a:xfrm>
          <a:prstGeom prst="wedgeEllipseCallout">
            <a:avLst>
              <a:gd fmla="val -43177" name="adj1"/>
              <a:gd fmla="val -4719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Software Development Life Cycle</a:t>
            </a:r>
            <a:endParaRPr b="1" sz="18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231" name="Google Shape;231;p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Think of UML as the </a:t>
            </a:r>
            <a:r>
              <a:rPr b="1" lang="en">
                <a:solidFill>
                  <a:srgbClr val="A61C00"/>
                </a:solidFill>
              </a:rPr>
              <a:t>formal notation for computer engineers</a:t>
            </a:r>
            <a:endParaRPr b="1">
              <a:solidFill>
                <a:srgbClr val="A61C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Just like the drawings of a house blueprint can be understood by </a:t>
            </a:r>
            <a:r>
              <a:rPr b="1" lang="en">
                <a:solidFill>
                  <a:srgbClr val="A61C00"/>
                </a:solidFill>
              </a:rPr>
              <a:t>any</a:t>
            </a:r>
            <a:r>
              <a:rPr lang="en"/>
              <a:t> architect, UML can be understood by </a:t>
            </a:r>
            <a:r>
              <a:rPr b="1" lang="en">
                <a:solidFill>
                  <a:srgbClr val="A61C00"/>
                </a:solidFill>
              </a:rPr>
              <a:t>any</a:t>
            </a:r>
            <a:r>
              <a:rPr lang="en"/>
              <a:t> computer engineer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237" name="Google Shape;237;p3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After the arrival of the OOP, many object modeling techniques started to emerge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the years between 1989 and 1994 at least 50 object oriented methods with different modeling languages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243" name="Google Shape;243;p4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middle of this chaos, there were three prominent methods:</a:t>
            </a:r>
            <a:endParaRPr/>
          </a:p>
          <a:p>
            <a:pPr indent="-381000" lvl="1" marL="914400" rtl="0" algn="l">
              <a:spcBef>
                <a:spcPts val="0"/>
              </a:spcBef>
              <a:spcAft>
                <a:spcPts val="0"/>
              </a:spcAft>
              <a:buSzPts val="2400"/>
              <a:buChar char="◆"/>
            </a:pPr>
            <a:r>
              <a:rPr lang="en"/>
              <a:t>Booch</a:t>
            </a:r>
            <a:endParaRPr/>
          </a:p>
          <a:p>
            <a:pPr indent="-381000" lvl="1" marL="914400" rtl="0" algn="l">
              <a:spcBef>
                <a:spcPts val="0"/>
              </a:spcBef>
              <a:spcAft>
                <a:spcPts val="0"/>
              </a:spcAft>
              <a:buSzPts val="2400"/>
              <a:buChar char="◆"/>
            </a:pPr>
            <a:r>
              <a:rPr lang="en"/>
              <a:t>OOSE (Object Oriented Software Engineering)</a:t>
            </a:r>
            <a:endParaRPr/>
          </a:p>
          <a:p>
            <a:pPr indent="-381000" lvl="1" marL="914400" rtl="0" algn="l">
              <a:spcBef>
                <a:spcPts val="0"/>
              </a:spcBef>
              <a:spcAft>
                <a:spcPts val="0"/>
              </a:spcAft>
              <a:buSzPts val="2400"/>
              <a:buChar char="◆"/>
            </a:pPr>
            <a:r>
              <a:rPr lang="en"/>
              <a:t>OMT (Object Modeling Technique)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of these had strengths and weaknesses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249" name="Google Shape;249;p4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authors of these three methods joined forces to unify them in one single modeling language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Grady Booch, Ivar Jacobson and James Rumbaugh created a consortium for UML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Many companies joined this consortium:</a:t>
            </a:r>
            <a:endParaRPr/>
          </a:p>
          <a:p>
            <a:pPr indent="-381000" lvl="1" marL="914400" rtl="0" algn="l">
              <a:spcBef>
                <a:spcPts val="0"/>
              </a:spcBef>
              <a:spcAft>
                <a:spcPts val="0"/>
              </a:spcAft>
              <a:buSzPts val="2400"/>
              <a:buChar char="◆"/>
            </a:pPr>
            <a:r>
              <a:rPr lang="en"/>
              <a:t>IBM, HP, Oracle, Unisys, Texas Instruments, Microsoft, among many others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255" name="Google Shape;255;p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In 1996 the first version of UML was released</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Currently the Object Management Group maintains the UML standard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56" name="Google Shape;256;p42">
            <a:hlinkClick r:id="rId3"/>
          </p:cNvPr>
          <p:cNvPicPr preferRelativeResize="0"/>
          <p:nvPr/>
        </p:nvPicPr>
        <p:blipFill>
          <a:blip r:embed="rId4">
            <a:alphaModFix/>
          </a:blip>
          <a:stretch>
            <a:fillRect/>
          </a:stretch>
        </p:blipFill>
        <p:spPr>
          <a:xfrm>
            <a:off x="5943600" y="5284050"/>
            <a:ext cx="2743200" cy="121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262" name="Google Shape;262;p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all want to build good software, so:</a:t>
            </a:r>
            <a:endParaRPr/>
          </a:p>
          <a:p>
            <a:pPr indent="-381000" lvl="1" marL="914400" rtl="0" algn="l">
              <a:spcBef>
                <a:spcPts val="0"/>
              </a:spcBef>
              <a:spcAft>
                <a:spcPts val="0"/>
              </a:spcAft>
              <a:buSzPts val="2400"/>
              <a:buChar char="◆"/>
            </a:pPr>
            <a:r>
              <a:rPr lang="en"/>
              <a:t>We build models to </a:t>
            </a:r>
            <a:r>
              <a:rPr b="1" lang="en">
                <a:solidFill>
                  <a:srgbClr val="CC4125"/>
                </a:solidFill>
              </a:rPr>
              <a:t>communicate </a:t>
            </a:r>
            <a:r>
              <a:rPr lang="en"/>
              <a:t>the desired structure and behavior of our system</a:t>
            </a:r>
            <a:endParaRPr/>
          </a:p>
          <a:p>
            <a:pPr indent="-381000" lvl="1" marL="914400" rtl="0" algn="l">
              <a:spcBef>
                <a:spcPts val="0"/>
              </a:spcBef>
              <a:spcAft>
                <a:spcPts val="0"/>
              </a:spcAft>
              <a:buSzPts val="2400"/>
              <a:buChar char="◆"/>
            </a:pPr>
            <a:r>
              <a:rPr lang="en"/>
              <a:t>We build models to </a:t>
            </a:r>
            <a:r>
              <a:rPr b="1" lang="en">
                <a:solidFill>
                  <a:srgbClr val="CC4125"/>
                </a:solidFill>
              </a:rPr>
              <a:t>visualize and control</a:t>
            </a:r>
            <a:r>
              <a:rPr lang="en"/>
              <a:t> the system’s architecture</a:t>
            </a:r>
            <a:endParaRPr/>
          </a:p>
          <a:p>
            <a:pPr indent="-381000" lvl="1" marL="914400" rtl="0" algn="l">
              <a:spcBef>
                <a:spcPts val="0"/>
              </a:spcBef>
              <a:spcAft>
                <a:spcPts val="0"/>
              </a:spcAft>
              <a:buSzPts val="2400"/>
              <a:buChar char="◆"/>
            </a:pPr>
            <a:r>
              <a:rPr lang="en"/>
              <a:t>We build models to better </a:t>
            </a:r>
            <a:r>
              <a:rPr b="1" lang="en">
                <a:solidFill>
                  <a:srgbClr val="CC4125"/>
                </a:solidFill>
              </a:rPr>
              <a:t>understand </a:t>
            </a:r>
            <a:r>
              <a:rPr lang="en"/>
              <a:t>the system we are building</a:t>
            </a:r>
            <a:endParaRPr/>
          </a:p>
          <a:p>
            <a:pPr indent="-381000" lvl="1" marL="914400" rtl="0" algn="l">
              <a:spcBef>
                <a:spcPts val="0"/>
              </a:spcBef>
              <a:spcAft>
                <a:spcPts val="0"/>
              </a:spcAft>
              <a:buSzPts val="2400"/>
              <a:buChar char="◆"/>
            </a:pPr>
            <a:r>
              <a:rPr lang="en"/>
              <a:t>We build models to </a:t>
            </a:r>
            <a:r>
              <a:rPr b="1" lang="en">
                <a:solidFill>
                  <a:srgbClr val="CC4125"/>
                </a:solidFill>
              </a:rPr>
              <a:t>manage risk</a:t>
            </a:r>
            <a:endParaRPr b="1">
              <a:solidFill>
                <a:srgbClr val="CC4125"/>
              </a:solidFill>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Is not the same to build the house of a dog to build a skyscraper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268" name="Google Shape;268;p4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model because is a </a:t>
            </a:r>
            <a:r>
              <a:rPr b="1" lang="en">
                <a:solidFill>
                  <a:srgbClr val="CC4125"/>
                </a:solidFill>
              </a:rPr>
              <a:t>well-accepted engineering technique</a:t>
            </a:r>
            <a:r>
              <a:rPr lang="en"/>
              <a:t>!</a:t>
            </a:r>
            <a:endParaRPr/>
          </a:p>
          <a:p>
            <a:pPr indent="-381000" lvl="1" marL="914400" rtl="0" algn="l">
              <a:spcBef>
                <a:spcPts val="0"/>
              </a:spcBef>
              <a:spcAft>
                <a:spcPts val="0"/>
              </a:spcAft>
              <a:buSzPts val="2400"/>
              <a:buChar char="◆"/>
            </a:pPr>
            <a:r>
              <a:rPr lang="en"/>
              <a:t>Constructions &amp; Architecture</a:t>
            </a:r>
            <a:endParaRPr/>
          </a:p>
          <a:p>
            <a:pPr indent="-381000" lvl="1" marL="914400" rtl="0" algn="l">
              <a:spcBef>
                <a:spcPts val="0"/>
              </a:spcBef>
              <a:spcAft>
                <a:spcPts val="0"/>
              </a:spcAft>
              <a:buSzPts val="2400"/>
              <a:buChar char="◆"/>
            </a:pPr>
            <a:r>
              <a:rPr lang="en"/>
              <a:t>Electronics</a:t>
            </a:r>
            <a:endParaRPr/>
          </a:p>
          <a:p>
            <a:pPr indent="-381000" lvl="1" marL="914400" rtl="0" algn="l">
              <a:spcBef>
                <a:spcPts val="0"/>
              </a:spcBef>
              <a:spcAft>
                <a:spcPts val="0"/>
              </a:spcAft>
              <a:buSzPts val="2400"/>
              <a:buChar char="◆"/>
            </a:pPr>
            <a:r>
              <a:rPr lang="en"/>
              <a:t>Sociology</a:t>
            </a:r>
            <a:endParaRPr/>
          </a:p>
          <a:p>
            <a:pPr indent="-381000" lvl="1" marL="914400" rtl="0" algn="l">
              <a:spcBef>
                <a:spcPts val="0"/>
              </a:spcBef>
              <a:spcAft>
                <a:spcPts val="0"/>
              </a:spcAft>
              <a:buSzPts val="2400"/>
              <a:buChar char="◆"/>
            </a:pPr>
            <a:r>
              <a:rPr lang="en"/>
              <a:t>Economics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A model is:</a:t>
            </a:r>
            <a:endParaRPr/>
          </a:p>
          <a:p>
            <a:pPr indent="-381000" lvl="1" marL="914400" rtl="0" algn="l">
              <a:spcBef>
                <a:spcPts val="0"/>
              </a:spcBef>
              <a:spcAft>
                <a:spcPts val="0"/>
              </a:spcAft>
              <a:buSzPts val="2400"/>
              <a:buChar char="◆"/>
            </a:pPr>
            <a:r>
              <a:rPr lang="en"/>
              <a:t>A simplification of reality (</a:t>
            </a:r>
            <a:r>
              <a:rPr b="1" lang="en">
                <a:solidFill>
                  <a:srgbClr val="CC4125"/>
                </a:solidFill>
              </a:rPr>
              <a:t>Abstraction</a:t>
            </a:r>
            <a:r>
              <a:rPr lang="en"/>
              <a:t>)</a:t>
            </a:r>
            <a:endParaRPr/>
          </a:p>
          <a:p>
            <a:pPr indent="0" lvl="0" marL="457200" rtl="0" algn="l">
              <a:spcBef>
                <a:spcPts val="6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274" name="Google Shape;274;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UML is composed of three types of models:</a:t>
            </a:r>
            <a:endParaRPr/>
          </a:p>
          <a:p>
            <a:pPr indent="-381000" lvl="1" marL="914400" marR="0" rtl="0" algn="l">
              <a:lnSpc>
                <a:spcPct val="100000"/>
              </a:lnSpc>
              <a:spcBef>
                <a:spcPts val="0"/>
              </a:spcBef>
              <a:spcAft>
                <a:spcPts val="0"/>
              </a:spcAft>
              <a:buSzPts val="2400"/>
              <a:buChar char="◆"/>
            </a:pPr>
            <a:r>
              <a:rPr lang="en"/>
              <a:t>Functional model</a:t>
            </a:r>
            <a:endParaRPr/>
          </a:p>
          <a:p>
            <a:pPr indent="-381000" lvl="1" marL="914400" marR="0" rtl="0" algn="l">
              <a:lnSpc>
                <a:spcPct val="100000"/>
              </a:lnSpc>
              <a:spcBef>
                <a:spcPts val="0"/>
              </a:spcBef>
              <a:spcAft>
                <a:spcPts val="0"/>
              </a:spcAft>
              <a:buSzPts val="2400"/>
              <a:buChar char="◆"/>
            </a:pPr>
            <a:r>
              <a:rPr lang="en"/>
              <a:t>Object model</a:t>
            </a:r>
            <a:endParaRPr/>
          </a:p>
          <a:p>
            <a:pPr indent="-381000" lvl="1" marL="914400" marR="0" rtl="0" algn="l">
              <a:lnSpc>
                <a:spcPct val="100000"/>
              </a:lnSpc>
              <a:spcBef>
                <a:spcPts val="0"/>
              </a:spcBef>
              <a:spcAft>
                <a:spcPts val="0"/>
              </a:spcAft>
              <a:buSzPts val="2400"/>
              <a:buChar char="◆"/>
            </a:pPr>
            <a:r>
              <a:rPr lang="en"/>
              <a:t>Dynamic model</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Each model is composed by a</a:t>
            </a:r>
            <a:r>
              <a:rPr b="1" lang="en">
                <a:solidFill>
                  <a:srgbClr val="FF0000"/>
                </a:solidFill>
              </a:rPr>
              <a:t> set of diagrams</a:t>
            </a:r>
            <a:endParaRPr b="1">
              <a:solidFill>
                <a:srgbClr val="FF0000"/>
              </a:solidFill>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You will learn more about this in future courses. We will see just an overview</a:t>
            </a:r>
            <a:endParaRPr/>
          </a:p>
          <a:p>
            <a:pPr indent="0" lvl="0" marL="457200" rtl="0" algn="l">
              <a:spcBef>
                <a:spcPts val="6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sp>
        <p:nvSpPr>
          <p:cNvPr id="280" name="Google Shape;280;p4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An use case diagram captures the </a:t>
            </a:r>
            <a:r>
              <a:rPr b="1" lang="en" sz="2400">
                <a:solidFill>
                  <a:srgbClr val="FF0000"/>
                </a:solidFill>
              </a:rPr>
              <a:t>behavior of a system, subsystem, class or component</a:t>
            </a:r>
            <a:r>
              <a:rPr lang="en" sz="2400"/>
              <a:t> as it appears to an outside user</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It partitions the system into </a:t>
            </a:r>
            <a:r>
              <a:rPr b="1" lang="en" sz="2400">
                <a:solidFill>
                  <a:srgbClr val="FF0000"/>
                </a:solidFill>
              </a:rPr>
              <a:t>transactions </a:t>
            </a:r>
            <a:r>
              <a:rPr lang="en" sz="2400"/>
              <a:t>meaningful to actors</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An </a:t>
            </a:r>
            <a:r>
              <a:rPr b="1" lang="en" sz="2400">
                <a:solidFill>
                  <a:srgbClr val="FF0000"/>
                </a:solidFill>
              </a:rPr>
              <a:t>use case</a:t>
            </a:r>
            <a:r>
              <a:rPr lang="en" sz="2400"/>
              <a:t> is a coherent unit of functionality expressed in terms of messages exchange by the system and the actors</a:t>
            </a:r>
            <a:endParaRPr sz="2400"/>
          </a:p>
          <a:p>
            <a:pPr indent="-381000" lvl="1" marL="914400" rtl="0" algn="l">
              <a:spcBef>
                <a:spcPts val="0"/>
              </a:spcBef>
              <a:spcAft>
                <a:spcPts val="0"/>
              </a:spcAft>
              <a:buSzPts val="2400"/>
              <a:buChar char="◆"/>
            </a:pPr>
            <a:r>
              <a:rPr lang="en"/>
              <a:t>Logical description of a slice of functionality</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descr="thinking_man.gif" id="55" name="Google Shape;55;p11"/>
          <p:cNvPicPr preferRelativeResize="0"/>
          <p:nvPr/>
        </p:nvPicPr>
        <p:blipFill>
          <a:blip r:embed="rId3">
            <a:alphaModFix/>
          </a:blip>
          <a:stretch>
            <a:fillRect/>
          </a:stretch>
        </p:blipFill>
        <p:spPr>
          <a:xfrm flipH="1">
            <a:off x="6284150" y="3297775"/>
            <a:ext cx="2859850" cy="3560225"/>
          </a:xfrm>
          <a:prstGeom prst="rect">
            <a:avLst/>
          </a:prstGeom>
          <a:noFill/>
          <a:ln>
            <a:noFill/>
          </a:ln>
        </p:spPr>
      </p:pic>
      <p:sp>
        <p:nvSpPr>
          <p:cNvPr id="56" name="Google Shape;56;p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Think about it...</a:t>
            </a:r>
            <a:endParaRPr/>
          </a:p>
        </p:txBody>
      </p:sp>
      <p:sp>
        <p:nvSpPr>
          <p:cNvPr id="57" name="Google Shape;57;p11"/>
          <p:cNvSpPr txBox="1"/>
          <p:nvPr>
            <p:ph idx="1" type="body"/>
          </p:nvPr>
        </p:nvSpPr>
        <p:spPr>
          <a:xfrm>
            <a:off x="457200" y="1600200"/>
            <a:ext cx="64101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Most people goes direct to code!</a:t>
            </a:r>
            <a:endParaRPr/>
          </a:p>
          <a:p>
            <a:pPr indent="-381000" lvl="1" marL="914400" marR="0" rtl="0" algn="l">
              <a:lnSpc>
                <a:spcPct val="100000"/>
              </a:lnSpc>
              <a:spcBef>
                <a:spcPts val="0"/>
              </a:spcBef>
              <a:spcAft>
                <a:spcPts val="0"/>
              </a:spcAft>
              <a:buSzPts val="2400"/>
              <a:buChar char="◆"/>
            </a:pPr>
            <a:r>
              <a:rPr lang="en"/>
              <a:t>Too much design and thinking is for cowards! - they say</a:t>
            </a:r>
            <a:endParaRPr/>
          </a:p>
          <a:p>
            <a:pPr indent="-381000" lvl="1" marL="914400" marR="0" rtl="0" algn="l">
              <a:lnSpc>
                <a:spcPct val="100000"/>
              </a:lnSpc>
              <a:spcBef>
                <a:spcPts val="0"/>
              </a:spcBef>
              <a:spcAft>
                <a:spcPts val="0"/>
              </a:spcAft>
              <a:buSzPts val="2400"/>
              <a:buChar char="◆"/>
            </a:pPr>
            <a:r>
              <a:rPr lang="en"/>
              <a:t>Kids code apps in their bedrooms!</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Do you see any risk in this approach?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pic>
        <p:nvPicPr>
          <p:cNvPr id="286" name="Google Shape;286;p47"/>
          <p:cNvPicPr preferRelativeResize="0"/>
          <p:nvPr/>
        </p:nvPicPr>
        <p:blipFill>
          <a:blip r:embed="rId3">
            <a:alphaModFix/>
          </a:blip>
          <a:stretch>
            <a:fillRect/>
          </a:stretch>
        </p:blipFill>
        <p:spPr>
          <a:xfrm>
            <a:off x="1726375" y="2236625"/>
            <a:ext cx="5867400" cy="3181350"/>
          </a:xfrm>
          <a:prstGeom prst="rect">
            <a:avLst/>
          </a:prstGeom>
          <a:noFill/>
          <a:ln>
            <a:noFill/>
          </a:ln>
        </p:spPr>
      </p:pic>
      <p:sp>
        <p:nvSpPr>
          <p:cNvPr id="287" name="Google Shape;287;p47"/>
          <p:cNvSpPr/>
          <p:nvPr/>
        </p:nvSpPr>
        <p:spPr>
          <a:xfrm>
            <a:off x="5184275" y="1383725"/>
            <a:ext cx="3316800" cy="1046400"/>
          </a:xfrm>
          <a:prstGeom prst="wedgeEllipseCallout">
            <a:avLst>
              <a:gd fmla="val -20833" name="adj1"/>
              <a:gd fmla="val 625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This is a use case specification</a:t>
            </a:r>
            <a:endParaRPr b="1" sz="1800">
              <a:solidFill>
                <a:srgbClr val="FFFFFF"/>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pic>
        <p:nvPicPr>
          <p:cNvPr id="293" name="Google Shape;293;p48"/>
          <p:cNvPicPr preferRelativeResize="0"/>
          <p:nvPr/>
        </p:nvPicPr>
        <p:blipFill>
          <a:blip r:embed="rId3">
            <a:alphaModFix/>
          </a:blip>
          <a:stretch>
            <a:fillRect/>
          </a:stretch>
        </p:blipFill>
        <p:spPr>
          <a:xfrm>
            <a:off x="1249162" y="1635200"/>
            <a:ext cx="6645675" cy="49825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pic>
        <p:nvPicPr>
          <p:cNvPr id="299" name="Google Shape;299;p49"/>
          <p:cNvPicPr preferRelativeResize="0"/>
          <p:nvPr/>
        </p:nvPicPr>
        <p:blipFill>
          <a:blip r:embed="rId3">
            <a:alphaModFix/>
          </a:blip>
          <a:stretch>
            <a:fillRect/>
          </a:stretch>
        </p:blipFill>
        <p:spPr>
          <a:xfrm>
            <a:off x="1249162" y="1635200"/>
            <a:ext cx="6645675" cy="4982526"/>
          </a:xfrm>
          <a:prstGeom prst="rect">
            <a:avLst/>
          </a:prstGeom>
          <a:noFill/>
          <a:ln>
            <a:noFill/>
          </a:ln>
        </p:spPr>
      </p:pic>
      <p:sp>
        <p:nvSpPr>
          <p:cNvPr id="300" name="Google Shape;300;p49"/>
          <p:cNvSpPr/>
          <p:nvPr/>
        </p:nvSpPr>
        <p:spPr>
          <a:xfrm>
            <a:off x="1932575" y="3018200"/>
            <a:ext cx="1881300" cy="674400"/>
          </a:xfrm>
          <a:prstGeom prst="wedgeEllipseCallout">
            <a:avLst>
              <a:gd fmla="val -20833" name="adj1"/>
              <a:gd fmla="val 625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Actor</a:t>
            </a:r>
            <a:endParaRPr b="1" sz="1800">
              <a:solidFill>
                <a:srgbClr val="FFFFFF"/>
              </a:solidFill>
              <a:latin typeface="Roboto"/>
              <a:ea typeface="Roboto"/>
              <a:cs typeface="Roboto"/>
              <a:sym typeface="Roboto"/>
            </a:endParaRPr>
          </a:p>
        </p:txBody>
      </p:sp>
      <p:sp>
        <p:nvSpPr>
          <p:cNvPr id="301" name="Google Shape;301;p49"/>
          <p:cNvSpPr/>
          <p:nvPr/>
        </p:nvSpPr>
        <p:spPr>
          <a:xfrm>
            <a:off x="5379175" y="5026200"/>
            <a:ext cx="3670800" cy="1423500"/>
          </a:xfrm>
          <a:prstGeom prst="wedgeEllipseCallout">
            <a:avLst>
              <a:gd fmla="val 37512" name="adj1"/>
              <a:gd fmla="val 74904" name="adj2"/>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An actor is an </a:t>
            </a:r>
            <a:r>
              <a:rPr b="1" i="1" lang="en" sz="1800">
                <a:latin typeface="Roboto"/>
                <a:ea typeface="Roboto"/>
                <a:cs typeface="Roboto"/>
                <a:sym typeface="Roboto"/>
              </a:rPr>
              <a:t>entity </a:t>
            </a:r>
            <a:r>
              <a:rPr b="1" lang="en" sz="1800">
                <a:latin typeface="Roboto"/>
                <a:ea typeface="Roboto"/>
                <a:cs typeface="Roboto"/>
                <a:sym typeface="Roboto"/>
              </a:rPr>
              <a:t>that interacts with the system</a:t>
            </a:r>
            <a:endParaRPr b="1"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pic>
        <p:nvPicPr>
          <p:cNvPr id="307" name="Google Shape;307;p50"/>
          <p:cNvPicPr preferRelativeResize="0"/>
          <p:nvPr/>
        </p:nvPicPr>
        <p:blipFill>
          <a:blip r:embed="rId3">
            <a:alphaModFix/>
          </a:blip>
          <a:stretch>
            <a:fillRect/>
          </a:stretch>
        </p:blipFill>
        <p:spPr>
          <a:xfrm>
            <a:off x="350063" y="1368250"/>
            <a:ext cx="8443876" cy="51572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Functional model: </a:t>
            </a:r>
            <a:br>
              <a:rPr lang="en"/>
            </a:br>
            <a:r>
              <a:rPr lang="en"/>
              <a:t>Use cases diagram</a:t>
            </a:r>
            <a:endParaRPr/>
          </a:p>
        </p:txBody>
      </p:sp>
      <p:pic>
        <p:nvPicPr>
          <p:cNvPr id="313" name="Google Shape;313;p51"/>
          <p:cNvPicPr preferRelativeResize="0"/>
          <p:nvPr/>
        </p:nvPicPr>
        <p:blipFill>
          <a:blip r:embed="rId3">
            <a:alphaModFix/>
          </a:blip>
          <a:stretch>
            <a:fillRect/>
          </a:stretch>
        </p:blipFill>
        <p:spPr>
          <a:xfrm>
            <a:off x="377250" y="1622575"/>
            <a:ext cx="8473625" cy="4914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include</a:t>
            </a:r>
            <a:endParaRPr/>
          </a:p>
        </p:txBody>
      </p:sp>
      <p:sp>
        <p:nvSpPr>
          <p:cNvPr id="319" name="Google Shape;319;p5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Includes the steps from one use case into another</a:t>
            </a:r>
            <a:endParaRPr/>
          </a:p>
        </p:txBody>
      </p:sp>
      <p:pic>
        <p:nvPicPr>
          <p:cNvPr id="320" name="Google Shape;320;p52"/>
          <p:cNvPicPr preferRelativeResize="0"/>
          <p:nvPr/>
        </p:nvPicPr>
        <p:blipFill>
          <a:blip r:embed="rId3">
            <a:alphaModFix/>
          </a:blip>
          <a:stretch>
            <a:fillRect/>
          </a:stretch>
        </p:blipFill>
        <p:spPr>
          <a:xfrm>
            <a:off x="1812850" y="2853900"/>
            <a:ext cx="5391150" cy="3067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include</a:t>
            </a:r>
            <a:endParaRPr/>
          </a:p>
        </p:txBody>
      </p:sp>
      <p:sp>
        <p:nvSpPr>
          <p:cNvPr id="326" name="Google Shape;326;p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Includes the steps from one use case into another</a:t>
            </a:r>
            <a:endParaRPr/>
          </a:p>
        </p:txBody>
      </p:sp>
      <p:pic>
        <p:nvPicPr>
          <p:cNvPr id="327" name="Google Shape;327;p53"/>
          <p:cNvPicPr preferRelativeResize="0"/>
          <p:nvPr/>
        </p:nvPicPr>
        <p:blipFill>
          <a:blip r:embed="rId3">
            <a:alphaModFix/>
          </a:blip>
          <a:stretch>
            <a:fillRect/>
          </a:stretch>
        </p:blipFill>
        <p:spPr>
          <a:xfrm>
            <a:off x="1812825" y="2997625"/>
            <a:ext cx="5857875" cy="3257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include</a:t>
            </a:r>
            <a:endParaRPr/>
          </a:p>
        </p:txBody>
      </p:sp>
      <p:sp>
        <p:nvSpPr>
          <p:cNvPr id="333" name="Google Shape;333;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Includes the steps from one use case into another</a:t>
            </a:r>
            <a:endParaRPr/>
          </a:p>
        </p:txBody>
      </p:sp>
      <p:pic>
        <p:nvPicPr>
          <p:cNvPr id="334" name="Google Shape;334;p54"/>
          <p:cNvPicPr preferRelativeResize="0"/>
          <p:nvPr/>
        </p:nvPicPr>
        <p:blipFill>
          <a:blip r:embed="rId3">
            <a:alphaModFix/>
          </a:blip>
          <a:stretch>
            <a:fillRect/>
          </a:stretch>
        </p:blipFill>
        <p:spPr>
          <a:xfrm>
            <a:off x="1783188" y="2963050"/>
            <a:ext cx="5819775" cy="3105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extends</a:t>
            </a:r>
            <a:endParaRPr/>
          </a:p>
        </p:txBody>
      </p:sp>
      <p:sp>
        <p:nvSpPr>
          <p:cNvPr id="340" name="Google Shape;340;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Allows to modify the behavior of the base use case</a:t>
            </a:r>
            <a:endParaRPr/>
          </a:p>
        </p:txBody>
      </p:sp>
      <p:pic>
        <p:nvPicPr>
          <p:cNvPr id="341" name="Google Shape;341;p55"/>
          <p:cNvPicPr preferRelativeResize="0"/>
          <p:nvPr/>
        </p:nvPicPr>
        <p:blipFill>
          <a:blip r:embed="rId3">
            <a:alphaModFix/>
          </a:blip>
          <a:stretch>
            <a:fillRect/>
          </a:stretch>
        </p:blipFill>
        <p:spPr>
          <a:xfrm>
            <a:off x="1804225" y="2824700"/>
            <a:ext cx="5410200" cy="3619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extends</a:t>
            </a:r>
            <a:endParaRPr/>
          </a:p>
        </p:txBody>
      </p:sp>
      <p:sp>
        <p:nvSpPr>
          <p:cNvPr id="347" name="Google Shape;347;p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Allows to modify the behavior of the base use case</a:t>
            </a:r>
            <a:endParaRPr/>
          </a:p>
        </p:txBody>
      </p:sp>
      <p:pic>
        <p:nvPicPr>
          <p:cNvPr id="348" name="Google Shape;348;p56"/>
          <p:cNvPicPr preferRelativeResize="0"/>
          <p:nvPr/>
        </p:nvPicPr>
        <p:blipFill>
          <a:blip r:embed="rId3">
            <a:alphaModFix/>
          </a:blip>
          <a:stretch>
            <a:fillRect/>
          </a:stretch>
        </p:blipFill>
        <p:spPr>
          <a:xfrm>
            <a:off x="1190175" y="3066825"/>
            <a:ext cx="7296576" cy="2316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153.jpg" id="63" name="Google Shape;63;p12"/>
          <p:cNvPicPr preferRelativeResize="0"/>
          <p:nvPr/>
        </p:nvPicPr>
        <p:blipFill>
          <a:blip r:embed="rId3">
            <a:alphaModFix/>
          </a:blip>
          <a:stretch>
            <a:fillRect/>
          </a:stretch>
        </p:blipFill>
        <p:spPr>
          <a:xfrm>
            <a:off x="2734150" y="1602675"/>
            <a:ext cx="3888700" cy="50242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Functional model: </a:t>
            </a:r>
            <a:br>
              <a:rPr lang="en"/>
            </a:br>
            <a:r>
              <a:rPr lang="en"/>
              <a:t>Use cases diagram: generalization</a:t>
            </a:r>
            <a:endParaRPr/>
          </a:p>
        </p:txBody>
      </p:sp>
      <p:sp>
        <p:nvSpPr>
          <p:cNvPr id="354" name="Google Shape;354;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Allows to replace the behavior of the base use case.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Is more a theoretical relationship</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Many people finds hard to understand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now keep the include and extends in mind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a:t>
            </a:r>
            <a:endParaRPr/>
          </a:p>
        </p:txBody>
      </p:sp>
      <p:sp>
        <p:nvSpPr>
          <p:cNvPr id="360" name="Google Shape;360;p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Also known as </a:t>
            </a:r>
            <a:r>
              <a:rPr b="1" lang="en">
                <a:solidFill>
                  <a:srgbClr val="FF0000"/>
                </a:solidFill>
              </a:rPr>
              <a:t>static view</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diagram captures the object structure. Includes all the data structures and the operations on the data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does not contains any information related to the dynamic behavior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a:t>
            </a:r>
            <a:endParaRPr/>
          </a:p>
        </p:txBody>
      </p:sp>
      <p:sp>
        <p:nvSpPr>
          <p:cNvPr id="366" name="Google Shape;366;p5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Also known as </a:t>
            </a:r>
            <a:r>
              <a:rPr b="1" lang="en">
                <a:solidFill>
                  <a:srgbClr val="FF0000"/>
                </a:solidFill>
              </a:rPr>
              <a:t>static view</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diagram captures the object structure. Includes all the data structures and the operations on the data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does not contains any information related to the dynamic behavior</a:t>
            </a:r>
            <a:endParaRPr/>
          </a:p>
        </p:txBody>
      </p:sp>
      <p:sp>
        <p:nvSpPr>
          <p:cNvPr id="367" name="Google Shape;367;p59"/>
          <p:cNvSpPr/>
          <p:nvPr/>
        </p:nvSpPr>
        <p:spPr>
          <a:xfrm>
            <a:off x="4639450" y="5699150"/>
            <a:ext cx="1881300" cy="674400"/>
          </a:xfrm>
          <a:prstGeom prst="wedgeEllipseCallout">
            <a:avLst>
              <a:gd fmla="val -40561" name="adj1"/>
              <a:gd fmla="val -500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Run time</a:t>
            </a:r>
            <a:endParaRPr b="1" sz="18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a:t>
            </a:r>
            <a:endParaRPr/>
          </a:p>
        </p:txBody>
      </p:sp>
      <p:sp>
        <p:nvSpPr>
          <p:cNvPr id="373" name="Google Shape;373;p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class is represented as:</a:t>
            </a:r>
            <a:endParaRPr/>
          </a:p>
        </p:txBody>
      </p:sp>
      <p:pic>
        <p:nvPicPr>
          <p:cNvPr id="374" name="Google Shape;374;p60"/>
          <p:cNvPicPr preferRelativeResize="0"/>
          <p:nvPr/>
        </p:nvPicPr>
        <p:blipFill>
          <a:blip r:embed="rId3">
            <a:alphaModFix/>
          </a:blip>
          <a:stretch>
            <a:fillRect/>
          </a:stretch>
        </p:blipFill>
        <p:spPr>
          <a:xfrm>
            <a:off x="2293400" y="2907550"/>
            <a:ext cx="4829175" cy="2228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a:t>
            </a:r>
            <a:endParaRPr/>
          </a:p>
        </p:txBody>
      </p:sp>
      <p:pic>
        <p:nvPicPr>
          <p:cNvPr id="380" name="Google Shape;380;p61"/>
          <p:cNvPicPr preferRelativeResize="0"/>
          <p:nvPr/>
        </p:nvPicPr>
        <p:blipFill>
          <a:blip r:embed="rId3">
            <a:alphaModFix/>
          </a:blip>
          <a:stretch>
            <a:fillRect/>
          </a:stretch>
        </p:blipFill>
        <p:spPr>
          <a:xfrm>
            <a:off x="847350" y="1421475"/>
            <a:ext cx="7385475" cy="524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386" name="Google Shape;386;p62"/>
          <p:cNvPicPr preferRelativeResize="0"/>
          <p:nvPr/>
        </p:nvPicPr>
        <p:blipFill>
          <a:blip r:embed="rId3">
            <a:alphaModFix/>
          </a:blip>
          <a:stretch>
            <a:fillRect/>
          </a:stretch>
        </p:blipFill>
        <p:spPr>
          <a:xfrm>
            <a:off x="664500" y="1392925"/>
            <a:ext cx="7934324" cy="5243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392" name="Google Shape;392;p63"/>
          <p:cNvPicPr preferRelativeResize="0"/>
          <p:nvPr/>
        </p:nvPicPr>
        <p:blipFill>
          <a:blip r:embed="rId3">
            <a:alphaModFix/>
          </a:blip>
          <a:stretch>
            <a:fillRect/>
          </a:stretch>
        </p:blipFill>
        <p:spPr>
          <a:xfrm>
            <a:off x="14303" y="2101375"/>
            <a:ext cx="9043675" cy="3156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398" name="Google Shape;398;p64"/>
          <p:cNvPicPr preferRelativeResize="0"/>
          <p:nvPr/>
        </p:nvPicPr>
        <p:blipFill>
          <a:blip r:embed="rId3">
            <a:alphaModFix/>
          </a:blip>
          <a:stretch>
            <a:fillRect/>
          </a:stretch>
        </p:blipFill>
        <p:spPr>
          <a:xfrm>
            <a:off x="286875" y="2145800"/>
            <a:ext cx="8647926" cy="2898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sp>
        <p:nvSpPr>
          <p:cNvPr id="404" name="Google Shape;404;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is the difference between aggregate and composite?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Depends if the enclosed object is stand alone or not.</a:t>
            </a:r>
            <a:endParaRPr/>
          </a:p>
          <a:p>
            <a:pPr indent="-381000" lvl="1" marL="914400" rtl="0" algn="l">
              <a:spcBef>
                <a:spcPts val="0"/>
              </a:spcBef>
              <a:spcAft>
                <a:spcPts val="0"/>
              </a:spcAft>
              <a:buSzPts val="2400"/>
              <a:buChar char="◆"/>
            </a:pPr>
            <a:r>
              <a:rPr lang="en"/>
              <a:t>If the object is stand alone, it is an aggregate</a:t>
            </a:r>
            <a:endParaRPr/>
          </a:p>
          <a:p>
            <a:pPr indent="-381000" lvl="1" marL="914400" rtl="0" algn="l">
              <a:spcBef>
                <a:spcPts val="0"/>
              </a:spcBef>
              <a:spcAft>
                <a:spcPts val="0"/>
              </a:spcAft>
              <a:buSzPts val="2400"/>
              <a:buChar char="◆"/>
            </a:pPr>
            <a:r>
              <a:rPr lang="en"/>
              <a:t>If the object depends on the container to live, is composite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410" name="Google Shape;410;p66"/>
          <p:cNvPicPr preferRelativeResize="0"/>
          <p:nvPr/>
        </p:nvPicPr>
        <p:blipFill>
          <a:blip r:embed="rId3">
            <a:alphaModFix/>
          </a:blip>
          <a:stretch>
            <a:fillRect/>
          </a:stretch>
        </p:blipFill>
        <p:spPr>
          <a:xfrm>
            <a:off x="2105025" y="2184725"/>
            <a:ext cx="4933950" cy="33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cute-house-drawing-house_drawing.gif" id="69" name="Google Shape;69;p13"/>
          <p:cNvPicPr preferRelativeResize="0"/>
          <p:nvPr/>
        </p:nvPicPr>
        <p:blipFill>
          <a:blip r:embed="rId3">
            <a:alphaModFix/>
          </a:blip>
          <a:stretch>
            <a:fillRect/>
          </a:stretch>
        </p:blipFill>
        <p:spPr>
          <a:xfrm>
            <a:off x="2304825" y="1879775"/>
            <a:ext cx="4647274" cy="443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Generalization</a:t>
            </a:r>
            <a:endParaRPr>
              <a:solidFill>
                <a:srgbClr val="CCCCCC"/>
              </a:solidFill>
            </a:endParaRPr>
          </a:p>
        </p:txBody>
      </p:sp>
      <p:pic>
        <p:nvPicPr>
          <p:cNvPr id="416" name="Google Shape;416;p67"/>
          <p:cNvPicPr preferRelativeResize="0"/>
          <p:nvPr/>
        </p:nvPicPr>
        <p:blipFill>
          <a:blip r:embed="rId3">
            <a:alphaModFix/>
          </a:blip>
          <a:stretch>
            <a:fillRect/>
          </a:stretch>
        </p:blipFill>
        <p:spPr>
          <a:xfrm>
            <a:off x="341150" y="1703825"/>
            <a:ext cx="8556351" cy="4659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Realization</a:t>
            </a:r>
            <a:endParaRPr>
              <a:solidFill>
                <a:srgbClr val="CCCCCC"/>
              </a:solidFill>
            </a:endParaRPr>
          </a:p>
        </p:txBody>
      </p:sp>
      <p:pic>
        <p:nvPicPr>
          <p:cNvPr id="422" name="Google Shape;422;p68"/>
          <p:cNvPicPr preferRelativeResize="0"/>
          <p:nvPr/>
        </p:nvPicPr>
        <p:blipFill>
          <a:blip r:embed="rId3">
            <a:alphaModFix/>
          </a:blip>
          <a:stretch>
            <a:fillRect/>
          </a:stretch>
        </p:blipFill>
        <p:spPr>
          <a:xfrm>
            <a:off x="431300" y="1870500"/>
            <a:ext cx="8179300" cy="415561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br>
              <a:rPr lang="en"/>
            </a:br>
            <a:r>
              <a:rPr lang="en"/>
              <a:t>Component diagram</a:t>
            </a:r>
            <a:endParaRPr/>
          </a:p>
        </p:txBody>
      </p:sp>
      <p:pic>
        <p:nvPicPr>
          <p:cNvPr descr="componentDiagram.gif" id="428" name="Google Shape;428;p69"/>
          <p:cNvPicPr preferRelativeResize="0"/>
          <p:nvPr/>
        </p:nvPicPr>
        <p:blipFill>
          <a:blip r:embed="rId3">
            <a:alphaModFix/>
          </a:blip>
          <a:stretch>
            <a:fillRect/>
          </a:stretch>
        </p:blipFill>
        <p:spPr>
          <a:xfrm>
            <a:off x="491800" y="2091549"/>
            <a:ext cx="8331074" cy="3884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Object Model:</a:t>
            </a:r>
            <a:br>
              <a:rPr lang="en"/>
            </a:br>
            <a:r>
              <a:rPr lang="en"/>
              <a:t>Deployment diagram</a:t>
            </a:r>
            <a:endParaRPr/>
          </a:p>
        </p:txBody>
      </p:sp>
      <p:pic>
        <p:nvPicPr>
          <p:cNvPr id="434" name="Google Shape;434;p70"/>
          <p:cNvPicPr preferRelativeResize="0"/>
          <p:nvPr/>
        </p:nvPicPr>
        <p:blipFill>
          <a:blip r:embed="rId3">
            <a:alphaModFix/>
          </a:blip>
          <a:stretch>
            <a:fillRect/>
          </a:stretch>
        </p:blipFill>
        <p:spPr>
          <a:xfrm>
            <a:off x="196600" y="1548375"/>
            <a:ext cx="8815775" cy="5103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Dynamic Model:</a:t>
            </a:r>
            <a:br>
              <a:rPr lang="en"/>
            </a:br>
            <a:r>
              <a:rPr lang="en"/>
              <a:t>Sequence diagram</a:t>
            </a:r>
            <a:endParaRPr/>
          </a:p>
        </p:txBody>
      </p:sp>
      <p:sp>
        <p:nvSpPr>
          <p:cNvPr id="440" name="Google Shape;440;p7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Sequence diagrams are used to formalize the </a:t>
            </a:r>
            <a:r>
              <a:rPr b="1" lang="en">
                <a:solidFill>
                  <a:srgbClr val="FF0000"/>
                </a:solidFill>
              </a:rPr>
              <a:t>dynamic behavior of the system</a:t>
            </a:r>
            <a:r>
              <a:rPr lang="en"/>
              <a:t> and to visualize the object communication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Dynamic Model:</a:t>
            </a:r>
            <a:br>
              <a:rPr lang="en"/>
            </a:br>
            <a:r>
              <a:rPr lang="en"/>
              <a:t>Sequence diagram</a:t>
            </a:r>
            <a:endParaRPr/>
          </a:p>
        </p:txBody>
      </p:sp>
      <p:pic>
        <p:nvPicPr>
          <p:cNvPr id="446" name="Google Shape;446;p72"/>
          <p:cNvPicPr preferRelativeResize="0"/>
          <p:nvPr/>
        </p:nvPicPr>
        <p:blipFill>
          <a:blip r:embed="rId3">
            <a:alphaModFix/>
          </a:blip>
          <a:stretch>
            <a:fillRect/>
          </a:stretch>
        </p:blipFill>
        <p:spPr>
          <a:xfrm>
            <a:off x="289688" y="1770775"/>
            <a:ext cx="8717026" cy="390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readings...</a:t>
            </a:r>
            <a:endParaRPr/>
          </a:p>
        </p:txBody>
      </p:sp>
      <p:pic>
        <p:nvPicPr>
          <p:cNvPr descr="0201571684.jpg" id="452" name="Google Shape;452;p73"/>
          <p:cNvPicPr preferRelativeResize="0"/>
          <p:nvPr/>
        </p:nvPicPr>
        <p:blipFill rotWithShape="1">
          <a:blip r:embed="rId3">
            <a:alphaModFix/>
          </a:blip>
          <a:srcRect b="-5685" l="0" r="0" t="0"/>
          <a:stretch/>
        </p:blipFill>
        <p:spPr>
          <a:xfrm>
            <a:off x="2777125" y="1807475"/>
            <a:ext cx="4132900" cy="53562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Idea-Bulb-620x418.jpg" id="457" name="Google Shape;457;p74"/>
          <p:cNvPicPr preferRelativeResize="0"/>
          <p:nvPr/>
        </p:nvPicPr>
        <p:blipFill rotWithShape="1">
          <a:blip r:embed="rId3">
            <a:alphaModFix/>
          </a:blip>
          <a:srcRect b="17095" l="0" r="30133" t="0"/>
          <a:stretch/>
        </p:blipFill>
        <p:spPr>
          <a:xfrm>
            <a:off x="5017975" y="3557075"/>
            <a:ext cx="4126025" cy="3300925"/>
          </a:xfrm>
          <a:prstGeom prst="rect">
            <a:avLst/>
          </a:prstGeom>
          <a:noFill/>
          <a:ln>
            <a:noFill/>
          </a:ln>
        </p:spPr>
      </p:pic>
      <p:sp>
        <p:nvSpPr>
          <p:cNvPr id="458" name="Google Shape;458;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message is...</a:t>
            </a:r>
            <a:endParaRPr/>
          </a:p>
        </p:txBody>
      </p:sp>
      <p:sp>
        <p:nvSpPr>
          <p:cNvPr id="459" name="Google Shape;459;p74"/>
          <p:cNvSpPr txBox="1"/>
          <p:nvPr>
            <p:ph idx="1" type="body"/>
          </p:nvPr>
        </p:nvSpPr>
        <p:spPr>
          <a:xfrm>
            <a:off x="457200" y="1600200"/>
            <a:ext cx="6080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Be an engineer! Avoid staying in the empirical side of things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Model the problem before starting to code!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Think!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Be formal!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abstract-light-brilliant-nature-pattern-25994552.jpg" id="464" name="Google Shape;464;p75"/>
          <p:cNvPicPr preferRelativeResize="0"/>
          <p:nvPr/>
        </p:nvPicPr>
        <p:blipFill rotWithShape="1">
          <a:blip r:embed="rId3">
            <a:alphaModFix amt="50000"/>
          </a:blip>
          <a:srcRect b="19678" l="0" r="21235" t="0"/>
          <a:stretch/>
        </p:blipFill>
        <p:spPr>
          <a:xfrm flipH="1">
            <a:off x="0" y="0"/>
            <a:ext cx="6289725" cy="6857999"/>
          </a:xfrm>
          <a:prstGeom prst="rect">
            <a:avLst/>
          </a:prstGeom>
          <a:noFill/>
          <a:ln>
            <a:noFill/>
          </a:ln>
        </p:spPr>
      </p:pic>
      <p:sp>
        <p:nvSpPr>
          <p:cNvPr id="465" name="Google Shape;465;p75"/>
          <p:cNvSpPr txBox="1"/>
          <p:nvPr>
            <p:ph type="ctrTitle"/>
          </p:nvPr>
        </p:nvSpPr>
        <p:spPr>
          <a:xfrm>
            <a:off x="685800" y="2339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Design Patterns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471" name="Google Shape;471;p76"/>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472" name="Google Shape;472;p76"/>
          <p:cNvPicPr preferRelativeResize="0"/>
          <p:nvPr/>
        </p:nvPicPr>
        <p:blipFill>
          <a:blip r:embed="rId4">
            <a:alphaModFix amt="99000"/>
          </a:blip>
          <a:stretch>
            <a:fillRect/>
          </a:stretch>
        </p:blipFill>
        <p:spPr>
          <a:xfrm>
            <a:off x="4546475" y="1458225"/>
            <a:ext cx="3217550" cy="2600300"/>
          </a:xfrm>
          <a:prstGeom prst="rect">
            <a:avLst/>
          </a:prstGeom>
          <a:noFill/>
          <a:ln>
            <a:noFill/>
          </a:ln>
        </p:spPr>
      </p:pic>
      <p:pic>
        <p:nvPicPr>
          <p:cNvPr id="473" name="Google Shape;473;p76"/>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Appealing-House-Drawing-Floor-Plans-Online-Free-with-Drawing-Plans-Online-Involved-Complete-Complement-of-House.jpg" id="75" name="Google Shape;75;p14"/>
          <p:cNvPicPr preferRelativeResize="0"/>
          <p:nvPr/>
        </p:nvPicPr>
        <p:blipFill>
          <a:blip r:embed="rId3">
            <a:alphaModFix/>
          </a:blip>
          <a:stretch>
            <a:fillRect/>
          </a:stretch>
        </p:blipFill>
        <p:spPr>
          <a:xfrm>
            <a:off x="1238250" y="1678050"/>
            <a:ext cx="6667500" cy="4762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479" name="Google Shape;479;p77"/>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480" name="Google Shape;480;p77"/>
          <p:cNvPicPr preferRelativeResize="0"/>
          <p:nvPr/>
        </p:nvPicPr>
        <p:blipFill>
          <a:blip r:embed="rId4">
            <a:alphaModFix amt="99000"/>
          </a:blip>
          <a:stretch>
            <a:fillRect/>
          </a:stretch>
        </p:blipFill>
        <p:spPr>
          <a:xfrm>
            <a:off x="4546475" y="1458225"/>
            <a:ext cx="3217550" cy="2600300"/>
          </a:xfrm>
          <a:prstGeom prst="rect">
            <a:avLst/>
          </a:prstGeom>
          <a:noFill/>
          <a:ln>
            <a:noFill/>
          </a:ln>
        </p:spPr>
      </p:pic>
      <p:pic>
        <p:nvPicPr>
          <p:cNvPr id="481" name="Google Shape;481;p77"/>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
        <p:nvSpPr>
          <p:cNvPr id="482" name="Google Shape;482;p77"/>
          <p:cNvSpPr/>
          <p:nvPr/>
        </p:nvSpPr>
        <p:spPr>
          <a:xfrm>
            <a:off x="359825" y="1709925"/>
            <a:ext cx="2557200" cy="1254600"/>
          </a:xfrm>
          <a:prstGeom prst="wedgeEllipseCallout">
            <a:avLst>
              <a:gd fmla="val 26625" name="adj1"/>
              <a:gd fmla="val 8500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This image is partially visible</a:t>
            </a:r>
            <a:endParaRPr b="1" sz="1800">
              <a:solidFill>
                <a:srgbClr val="FFFFFF"/>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488" name="Google Shape;488;p78"/>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489" name="Google Shape;489;p78"/>
          <p:cNvPicPr preferRelativeResize="0"/>
          <p:nvPr/>
        </p:nvPicPr>
        <p:blipFill>
          <a:blip r:embed="rId4">
            <a:alphaModFix amt="99000"/>
          </a:blip>
          <a:stretch>
            <a:fillRect/>
          </a:stretch>
        </p:blipFill>
        <p:spPr>
          <a:xfrm>
            <a:off x="4546475" y="1458225"/>
            <a:ext cx="3217550" cy="2600300"/>
          </a:xfrm>
          <a:prstGeom prst="rect">
            <a:avLst/>
          </a:prstGeom>
          <a:noFill/>
          <a:ln>
            <a:noFill/>
          </a:ln>
        </p:spPr>
      </p:pic>
      <p:pic>
        <p:nvPicPr>
          <p:cNvPr id="490" name="Google Shape;490;p78"/>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
        <p:nvSpPr>
          <p:cNvPr id="491" name="Google Shape;491;p78"/>
          <p:cNvSpPr/>
          <p:nvPr/>
        </p:nvSpPr>
        <p:spPr>
          <a:xfrm>
            <a:off x="6129600" y="203625"/>
            <a:ext cx="2557200" cy="1254600"/>
          </a:xfrm>
          <a:prstGeom prst="wedgeEllipseCallout">
            <a:avLst>
              <a:gd fmla="val -36892" name="adj1"/>
              <a:gd fmla="val 63502"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Can you tell what is behind the squares?</a:t>
            </a:r>
            <a:endParaRPr b="1" sz="1800">
              <a:solidFill>
                <a:srgbClr val="FFFFFF"/>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497" name="Google Shape;497;p79"/>
          <p:cNvPicPr preferRelativeResize="0"/>
          <p:nvPr/>
        </p:nvPicPr>
        <p:blipFill>
          <a:blip r:embed="rId3">
            <a:alphaModFix amt="90000"/>
          </a:blip>
          <a:stretch>
            <a:fillRect/>
          </a:stretch>
        </p:blipFill>
        <p:spPr>
          <a:xfrm>
            <a:off x="1380750" y="1458225"/>
            <a:ext cx="6300226" cy="5278551"/>
          </a:xfrm>
          <a:prstGeom prst="rect">
            <a:avLst/>
          </a:prstGeom>
          <a:noFill/>
          <a:ln>
            <a:noFill/>
          </a:ln>
        </p:spPr>
      </p:pic>
      <p:sp>
        <p:nvSpPr>
          <p:cNvPr id="498" name="Google Shape;498;p79"/>
          <p:cNvSpPr/>
          <p:nvPr/>
        </p:nvSpPr>
        <p:spPr>
          <a:xfrm>
            <a:off x="213450" y="5223675"/>
            <a:ext cx="2557200" cy="12546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That was easy! </a:t>
            </a:r>
            <a:endParaRPr b="1" sz="1800">
              <a:solidFill>
                <a:srgbClr val="FFFFFF"/>
              </a:solidFill>
              <a:latin typeface="Roboto"/>
              <a:ea typeface="Roboto"/>
              <a:cs typeface="Roboto"/>
              <a:sym typeface="Roboto"/>
            </a:endParaRPr>
          </a:p>
        </p:txBody>
      </p:sp>
      <p:sp>
        <p:nvSpPr>
          <p:cNvPr id="499" name="Google Shape;499;p79"/>
          <p:cNvSpPr/>
          <p:nvPr/>
        </p:nvSpPr>
        <p:spPr>
          <a:xfrm>
            <a:off x="6258175" y="4849200"/>
            <a:ext cx="2557200" cy="1254600"/>
          </a:xfrm>
          <a:prstGeom prst="wedgeEllipseCallout">
            <a:avLst>
              <a:gd fmla="val 41094" name="adj1"/>
              <a:gd fmla="val 101843"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did you do it?</a:t>
            </a:r>
            <a:endParaRPr b="1" sz="1800">
              <a:solidFill>
                <a:srgbClr val="FFFFFF"/>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505" name="Google Shape;505;p8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a:t>
            </a:r>
            <a:r>
              <a:rPr b="1" lang="en">
                <a:solidFill>
                  <a:srgbClr val="FF0000"/>
                </a:solidFill>
              </a:rPr>
              <a:t>discernible regularity</a:t>
            </a:r>
            <a:r>
              <a:rPr lang="en"/>
              <a:t> in the world or in a manmade design - Wikipedia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One thing an expert designer know not to do is solve every problem from first principles</a:t>
            </a:r>
            <a:endParaRPr/>
          </a:p>
          <a:p>
            <a:pPr indent="-381000" lvl="1" marL="914400" rtl="0" algn="l">
              <a:spcBef>
                <a:spcPts val="0"/>
              </a:spcBef>
              <a:spcAft>
                <a:spcPts val="0"/>
              </a:spcAft>
              <a:buSzPts val="2400"/>
              <a:buChar char="◆"/>
            </a:pPr>
            <a:r>
              <a:rPr lang="en"/>
              <a:t>Why?</a:t>
            </a:r>
            <a:endParaRPr/>
          </a:p>
          <a:p>
            <a:pPr indent="-381000" lvl="1" marL="914400" rtl="0" algn="l">
              <a:spcBef>
                <a:spcPts val="0"/>
              </a:spcBef>
              <a:spcAft>
                <a:spcPts val="0"/>
              </a:spcAft>
              <a:buSzPts val="2400"/>
              <a:buChar char="◆"/>
            </a:pPr>
            <a:r>
              <a:rPr lang="en"/>
              <a:t>Does this make sense to you?</a:t>
            </a:r>
            <a:endParaRPr/>
          </a:p>
          <a:p>
            <a:pPr indent="-381000" lvl="1" marL="914400" rtl="0" algn="l">
              <a:spcBef>
                <a:spcPts val="0"/>
              </a:spcBef>
              <a:spcAft>
                <a:spcPts val="0"/>
              </a:spcAft>
              <a:buSzPts val="2400"/>
              <a:buChar char="◆"/>
            </a:pPr>
            <a:r>
              <a:rPr lang="en"/>
              <a:t>Have you heard the old saying: don’t reinvent the wheel?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511" name="Google Shape;511;p8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family-guy-cartoon-character-stewie-griffin_366-4.jpg" id="516" name="Google Shape;516;p82"/>
          <p:cNvPicPr preferRelativeResize="0"/>
          <p:nvPr/>
        </p:nvPicPr>
        <p:blipFill rotWithShape="1">
          <a:blip r:embed="rId3">
            <a:alphaModFix/>
          </a:blip>
          <a:srcRect b="22516" l="0" r="0" t="0"/>
          <a:stretch/>
        </p:blipFill>
        <p:spPr>
          <a:xfrm>
            <a:off x="0" y="5203200"/>
            <a:ext cx="1810425" cy="1659925"/>
          </a:xfrm>
          <a:prstGeom prst="rect">
            <a:avLst/>
          </a:prstGeom>
          <a:noFill/>
          <a:ln>
            <a:noFill/>
          </a:ln>
        </p:spPr>
      </p:pic>
      <p:sp>
        <p:nvSpPr>
          <p:cNvPr id="517" name="Google Shape;517;p82"/>
          <p:cNvSpPr/>
          <p:nvPr/>
        </p:nvSpPr>
        <p:spPr>
          <a:xfrm>
            <a:off x="1147475" y="4151125"/>
            <a:ext cx="3219900" cy="10521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But every problem is unique!!</a:t>
            </a:r>
            <a:endParaRPr b="1" sz="1800">
              <a:solidFill>
                <a:srgbClr val="FFFFFF"/>
              </a:solidFill>
              <a:latin typeface="Roboto"/>
              <a:ea typeface="Roboto"/>
              <a:cs typeface="Roboto"/>
              <a:sym typeface="Roboto"/>
            </a:endParaRPr>
          </a:p>
        </p:txBody>
      </p:sp>
      <p:sp>
        <p:nvSpPr>
          <p:cNvPr id="518" name="Google Shape;518;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519" name="Google Shape;519;p8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descr="family-guy-cartoon-character-stewie-griffin_366-4.jpg" id="524" name="Google Shape;524;p83"/>
          <p:cNvPicPr preferRelativeResize="0"/>
          <p:nvPr/>
        </p:nvPicPr>
        <p:blipFill rotWithShape="1">
          <a:blip r:embed="rId3">
            <a:alphaModFix/>
          </a:blip>
          <a:srcRect b="22516" l="0" r="0" t="0"/>
          <a:stretch/>
        </p:blipFill>
        <p:spPr>
          <a:xfrm>
            <a:off x="0" y="5203200"/>
            <a:ext cx="1810425" cy="1659925"/>
          </a:xfrm>
          <a:prstGeom prst="rect">
            <a:avLst/>
          </a:prstGeom>
          <a:noFill/>
          <a:ln>
            <a:noFill/>
          </a:ln>
        </p:spPr>
      </p:pic>
      <p:sp>
        <p:nvSpPr>
          <p:cNvPr id="525" name="Google Shape;525;p83"/>
          <p:cNvSpPr/>
          <p:nvPr/>
        </p:nvSpPr>
        <p:spPr>
          <a:xfrm>
            <a:off x="1147475" y="4151125"/>
            <a:ext cx="3219900" cy="10521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But every problem is unique!!</a:t>
            </a:r>
            <a:endParaRPr b="1" sz="1800">
              <a:solidFill>
                <a:srgbClr val="FFFFFF"/>
              </a:solidFill>
              <a:latin typeface="Roboto"/>
              <a:ea typeface="Roboto"/>
              <a:cs typeface="Roboto"/>
              <a:sym typeface="Roboto"/>
            </a:endParaRPr>
          </a:p>
        </p:txBody>
      </p:sp>
      <p:sp>
        <p:nvSpPr>
          <p:cNvPr id="526" name="Google Shape;526;p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527" name="Google Shape;527;p8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sp>
        <p:nvSpPr>
          <p:cNvPr id="528" name="Google Shape;528;p83"/>
          <p:cNvSpPr/>
          <p:nvPr/>
        </p:nvSpPr>
        <p:spPr>
          <a:xfrm>
            <a:off x="6258175" y="4925400"/>
            <a:ext cx="2557200" cy="1254600"/>
          </a:xfrm>
          <a:prstGeom prst="wedgeEllipseCallout">
            <a:avLst>
              <a:gd fmla="val 41094" name="adj1"/>
              <a:gd fmla="val 101843"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Not every known solution applies for all problems</a:t>
            </a:r>
            <a:endParaRPr b="1" sz="1800">
              <a:solidFill>
                <a:srgbClr val="FFFFFF"/>
              </a:solidFill>
              <a:latin typeface="Roboto"/>
              <a:ea typeface="Roboto"/>
              <a:cs typeface="Roboto"/>
              <a:sym typeface="Roboto"/>
            </a:endParaRPr>
          </a:p>
        </p:txBody>
      </p:sp>
      <p:sp>
        <p:nvSpPr>
          <p:cNvPr id="529" name="Google Shape;529;p83"/>
          <p:cNvSpPr/>
          <p:nvPr/>
        </p:nvSpPr>
        <p:spPr>
          <a:xfrm>
            <a:off x="5171800" y="3467125"/>
            <a:ext cx="3128400" cy="1254600"/>
          </a:xfrm>
          <a:prstGeom prst="wedgeEllipseCallout">
            <a:avLst>
              <a:gd fmla="val 19381" name="adj1"/>
              <a:gd fmla="val 72762" name="adj2"/>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Experience will let you know when a solution applies or not</a:t>
            </a:r>
            <a:endParaRPr b="1" sz="1800">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535" name="Google Shape;535;p8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a:t>
            </a:r>
            <a:r>
              <a:rPr b="1" lang="en">
                <a:solidFill>
                  <a:srgbClr val="FF0000"/>
                </a:solidFill>
              </a:rPr>
              <a:t>general reusable solution</a:t>
            </a:r>
            <a:r>
              <a:rPr lang="en"/>
              <a:t> to a commonly occurring problem with a given context in software design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pattern contains a description of communicating objects and classes that are customized to solve a general design problem in a </a:t>
            </a:r>
            <a:r>
              <a:rPr b="1" lang="en">
                <a:solidFill>
                  <a:srgbClr val="FF0000"/>
                </a:solidFill>
              </a:rPr>
              <a:t>particular context</a:t>
            </a:r>
            <a:endParaRPr b="1">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541" name="Google Shape;541;p8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pattern can be thought as a good practice, a </a:t>
            </a:r>
            <a:r>
              <a:rPr b="1" lang="en">
                <a:solidFill>
                  <a:srgbClr val="FF0000"/>
                </a:solidFill>
              </a:rPr>
              <a:t>proven solution</a:t>
            </a:r>
            <a:r>
              <a:rPr lang="en"/>
              <a:t> for a problem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Design patterns are usually known by many software professionals across the world.</a:t>
            </a:r>
            <a:endParaRPr/>
          </a:p>
          <a:p>
            <a:pPr indent="0" lvl="0" marL="0" rtl="0" algn="l">
              <a:spcBef>
                <a:spcPts val="60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547" name="Google Shape;547;p8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Each pattern has the following elements:</a:t>
            </a:r>
            <a:endParaRPr/>
          </a:p>
          <a:p>
            <a:pPr indent="-381000" lvl="1" marL="914400" rtl="0" algn="l">
              <a:spcBef>
                <a:spcPts val="0"/>
              </a:spcBef>
              <a:spcAft>
                <a:spcPts val="0"/>
              </a:spcAft>
              <a:buSzPts val="2400"/>
              <a:buChar char="◆"/>
            </a:pPr>
            <a:r>
              <a:rPr lang="en"/>
              <a:t>Name</a:t>
            </a:r>
            <a:endParaRPr/>
          </a:p>
          <a:p>
            <a:pPr indent="-381000" lvl="1" marL="914400" rtl="0" algn="l">
              <a:spcBef>
                <a:spcPts val="0"/>
              </a:spcBef>
              <a:spcAft>
                <a:spcPts val="0"/>
              </a:spcAft>
              <a:buSzPts val="2400"/>
              <a:buChar char="◆"/>
            </a:pPr>
            <a:r>
              <a:rPr lang="en"/>
              <a:t>Problem</a:t>
            </a:r>
            <a:endParaRPr/>
          </a:p>
          <a:p>
            <a:pPr indent="-381000" lvl="1" marL="914400" rtl="0" algn="l">
              <a:spcBef>
                <a:spcPts val="0"/>
              </a:spcBef>
              <a:spcAft>
                <a:spcPts val="0"/>
              </a:spcAft>
              <a:buSzPts val="2400"/>
              <a:buChar char="◆"/>
            </a:pPr>
            <a:r>
              <a:rPr lang="en"/>
              <a:t>Solution</a:t>
            </a:r>
            <a:endParaRPr/>
          </a:p>
          <a:p>
            <a:pPr indent="-381000" lvl="1" marL="914400" rtl="0" algn="l">
              <a:spcBef>
                <a:spcPts val="0"/>
              </a:spcBef>
              <a:spcAft>
                <a:spcPts val="0"/>
              </a:spcAft>
              <a:buSzPts val="2400"/>
              <a:buChar char="◆"/>
            </a:pPr>
            <a:r>
              <a:rPr lang="en"/>
              <a:t>Consequences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b="1" lang="en">
                <a:solidFill>
                  <a:srgbClr val="FF0000"/>
                </a:solidFill>
              </a:rPr>
              <a:t>Name</a:t>
            </a:r>
            <a:r>
              <a:rPr lang="en"/>
              <a:t>: is a shortcut to describe the pattern in a word or two</a:t>
            </a:r>
            <a:endParaRPr/>
          </a:p>
          <a:p>
            <a:pPr indent="-381000" lvl="1" marL="914400" rtl="0" algn="l">
              <a:spcBef>
                <a:spcPts val="0"/>
              </a:spcBef>
              <a:spcAft>
                <a:spcPts val="0"/>
              </a:spcAft>
              <a:buSzPts val="2400"/>
              <a:buChar char="◆"/>
            </a:pPr>
            <a:r>
              <a:rPr lang="en"/>
              <a:t>Increases our vocabulary</a:t>
            </a:r>
            <a:endParaRPr/>
          </a:p>
          <a:p>
            <a:pPr indent="-381000" lvl="1" marL="914400" rtl="0" algn="l">
              <a:spcBef>
                <a:spcPts val="0"/>
              </a:spcBef>
              <a:spcAft>
                <a:spcPts val="0"/>
              </a:spcAft>
              <a:buSzPts val="2400"/>
              <a:buChar char="◆"/>
            </a:pPr>
            <a:r>
              <a:rPr lang="en"/>
              <a:t>Allows to communicate in common terms with others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 computer engineers...</a:t>
            </a:r>
            <a:endParaRPr/>
          </a:p>
        </p:txBody>
      </p:sp>
      <p:sp>
        <p:nvSpPr>
          <p:cNvPr id="81" name="Google Shape;81;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There are formal ways to do ours jobs</a:t>
            </a:r>
            <a:endParaRPr/>
          </a:p>
          <a:p>
            <a:pPr indent="-381000" lvl="1" marL="914400" rtl="0" algn="l">
              <a:spcBef>
                <a:spcPts val="0"/>
              </a:spcBef>
              <a:spcAft>
                <a:spcPts val="0"/>
              </a:spcAft>
              <a:buSzPts val="2400"/>
              <a:buChar char="◆"/>
            </a:pPr>
            <a:r>
              <a:rPr lang="en"/>
              <a:t>Project management methodologies</a:t>
            </a:r>
            <a:endParaRPr/>
          </a:p>
          <a:p>
            <a:pPr indent="-381000" lvl="1" marL="914400" rtl="0" algn="l">
              <a:spcBef>
                <a:spcPts val="0"/>
              </a:spcBef>
              <a:spcAft>
                <a:spcPts val="0"/>
              </a:spcAft>
              <a:buSzPts val="2400"/>
              <a:buChar char="◆"/>
            </a:pPr>
            <a:r>
              <a:rPr lang="en"/>
              <a:t>Development methodologies</a:t>
            </a:r>
            <a:endParaRPr/>
          </a:p>
          <a:p>
            <a:pPr indent="-381000" lvl="1" marL="914400" rtl="0" algn="l">
              <a:spcBef>
                <a:spcPts val="0"/>
              </a:spcBef>
              <a:spcAft>
                <a:spcPts val="0"/>
              </a:spcAft>
              <a:buSzPts val="2400"/>
              <a:buChar char="◆"/>
            </a:pPr>
            <a:r>
              <a:rPr lang="en"/>
              <a:t>Standards and frameworks</a:t>
            </a:r>
            <a:endParaRPr/>
          </a:p>
          <a:p>
            <a:pPr indent="-381000" lvl="1" marL="914400" rtl="0" algn="l">
              <a:spcBef>
                <a:spcPts val="0"/>
              </a:spcBef>
              <a:spcAft>
                <a:spcPts val="0"/>
              </a:spcAft>
              <a:buSzPts val="2400"/>
              <a:buChar char="◆"/>
            </a:pPr>
            <a:r>
              <a:rPr lang="en"/>
              <a:t>Best practices</a:t>
            </a:r>
            <a:endParaRPr/>
          </a:p>
          <a:p>
            <a:pPr indent="-381000" lvl="1" marL="914400" rtl="0" algn="l">
              <a:spcBef>
                <a:spcPts val="0"/>
              </a:spcBef>
              <a:spcAft>
                <a:spcPts val="0"/>
              </a:spcAft>
              <a:buSzPts val="2400"/>
              <a:buChar char="◆"/>
            </a:pPr>
            <a:r>
              <a:rPr lang="en"/>
              <a:t>Tools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These are some of the things that separates an engineer from the kid coding in his room..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553" name="Google Shape;553;p8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b="1" lang="en">
                <a:solidFill>
                  <a:srgbClr val="FF0000"/>
                </a:solidFill>
              </a:rPr>
              <a:t>Problem</a:t>
            </a:r>
            <a:r>
              <a:rPr lang="en"/>
              <a:t>: describes when to apply the pattern. Explains the problem and its context</a:t>
            </a:r>
            <a:endParaRPr/>
          </a:p>
          <a:p>
            <a:pPr indent="-381000" lvl="1" marL="914400" marR="0" rtl="0" algn="l">
              <a:lnSpc>
                <a:spcPct val="100000"/>
              </a:lnSpc>
              <a:spcBef>
                <a:spcPts val="0"/>
              </a:spcBef>
              <a:spcAft>
                <a:spcPts val="0"/>
              </a:spcAft>
              <a:buSzPts val="2400"/>
              <a:buChar char="◆"/>
            </a:pPr>
            <a:r>
              <a:rPr lang="en"/>
              <a:t>Describe the symptoms of an inflexible design</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b="1" lang="en">
                <a:solidFill>
                  <a:srgbClr val="FF0000"/>
                </a:solidFill>
              </a:rPr>
              <a:t>Solution</a:t>
            </a:r>
            <a:r>
              <a:rPr lang="en"/>
              <a:t>: describes the elements that make up the design, their relationship, responsibilities and collaborations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559" name="Google Shape;559;p8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b="1" lang="en">
                <a:solidFill>
                  <a:srgbClr val="FF0000"/>
                </a:solidFill>
              </a:rPr>
              <a:t>Consequences: </a:t>
            </a:r>
            <a:r>
              <a:rPr lang="en">
                <a:solidFill>
                  <a:srgbClr val="000000"/>
                </a:solidFill>
              </a:rPr>
              <a:t>results and trade-off of applying a pattern</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Critical for evaluating design alternatives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Understand costs and benefits</a:t>
            </a:r>
            <a:endParaRPr>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History background</a:t>
            </a:r>
            <a:endParaRPr>
              <a:solidFill>
                <a:srgbClr val="CCCCCC"/>
              </a:solidFill>
            </a:endParaRPr>
          </a:p>
        </p:txBody>
      </p:sp>
      <p:sp>
        <p:nvSpPr>
          <p:cNvPr id="565" name="Google Shape;565;p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first catalog of design patterns was recompiled in 1994 by “the gang of four”:</a:t>
            </a:r>
            <a:endParaRPr/>
          </a:p>
          <a:p>
            <a:pPr indent="-381000" lvl="1" marL="914400" rtl="0" algn="l">
              <a:spcBef>
                <a:spcPts val="0"/>
              </a:spcBef>
              <a:spcAft>
                <a:spcPts val="0"/>
              </a:spcAft>
              <a:buSzPts val="2400"/>
              <a:buChar char="◆"/>
            </a:pPr>
            <a:r>
              <a:rPr lang="en"/>
              <a:t>Erich Gamma</a:t>
            </a:r>
            <a:endParaRPr/>
          </a:p>
          <a:p>
            <a:pPr indent="-381000" lvl="1" marL="914400" rtl="0" algn="l">
              <a:spcBef>
                <a:spcPts val="0"/>
              </a:spcBef>
              <a:spcAft>
                <a:spcPts val="0"/>
              </a:spcAft>
              <a:buSzPts val="2400"/>
              <a:buChar char="◆"/>
            </a:pPr>
            <a:r>
              <a:rPr lang="en"/>
              <a:t>Richard Helm</a:t>
            </a:r>
            <a:endParaRPr/>
          </a:p>
          <a:p>
            <a:pPr indent="-381000" lvl="1" marL="914400" rtl="0" algn="l">
              <a:spcBef>
                <a:spcPts val="0"/>
              </a:spcBef>
              <a:spcAft>
                <a:spcPts val="0"/>
              </a:spcAft>
              <a:buSzPts val="2400"/>
              <a:buChar char="◆"/>
            </a:pPr>
            <a:r>
              <a:rPr lang="en"/>
              <a:t>Ralph Johnson</a:t>
            </a:r>
            <a:endParaRPr/>
          </a:p>
          <a:p>
            <a:pPr indent="-381000" lvl="1" marL="914400" rtl="0" algn="l">
              <a:spcBef>
                <a:spcPts val="0"/>
              </a:spcBef>
              <a:spcAft>
                <a:spcPts val="0"/>
              </a:spcAft>
              <a:buSzPts val="2400"/>
              <a:buChar char="◆"/>
            </a:pPr>
            <a:r>
              <a:rPr lang="en"/>
              <a:t>John Vlissides</a:t>
            </a:r>
            <a:endParaRPr/>
          </a:p>
        </p:txBody>
      </p:sp>
      <p:pic>
        <p:nvPicPr>
          <p:cNvPr id="566" name="Google Shape;566;p89"/>
          <p:cNvPicPr preferRelativeResize="0"/>
          <p:nvPr/>
        </p:nvPicPr>
        <p:blipFill rotWithShape="1">
          <a:blip r:embed="rId3">
            <a:alphaModFix/>
          </a:blip>
          <a:srcRect b="9403" l="0" r="0" t="0"/>
          <a:stretch/>
        </p:blipFill>
        <p:spPr>
          <a:xfrm>
            <a:off x="5448350" y="3290825"/>
            <a:ext cx="3159575" cy="3567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History background</a:t>
            </a:r>
            <a:endParaRPr>
              <a:solidFill>
                <a:srgbClr val="CCCCCC"/>
              </a:solidFill>
            </a:endParaRPr>
          </a:p>
        </p:txBody>
      </p:sp>
      <p:sp>
        <p:nvSpPr>
          <p:cNvPr id="572" name="Google Shape;572;p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They recompile best practices known informally by many engineers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Also they proposed patterns designed by themselfs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book has become a classic and a reference for all software engineers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sp>
        <p:nvSpPr>
          <p:cNvPr id="578" name="Google Shape;578;p9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Patterns can be classified by two criteria: </a:t>
            </a:r>
            <a:r>
              <a:rPr b="1" lang="en">
                <a:solidFill>
                  <a:srgbClr val="FF0000"/>
                </a:solidFill>
              </a:rPr>
              <a:t>purpose </a:t>
            </a:r>
            <a:r>
              <a:rPr lang="en"/>
              <a:t>and </a:t>
            </a:r>
            <a:r>
              <a:rPr b="1" lang="en">
                <a:solidFill>
                  <a:srgbClr val="FF0000"/>
                </a:solidFill>
              </a:rPr>
              <a:t>scope</a:t>
            </a:r>
            <a:r>
              <a:rPr lang="en"/>
              <a: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Purpose reflect what a pattern does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Scope specifies if the pattern applies to classes or objects</a:t>
            </a:r>
            <a:endParaRPr/>
          </a:p>
          <a:p>
            <a:pPr indent="0" lvl="0" marL="457200" marR="0" rtl="0" algn="l">
              <a:lnSpc>
                <a:spcPct val="100000"/>
              </a:lnSpc>
              <a:spcBef>
                <a:spcPts val="60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sp>
        <p:nvSpPr>
          <p:cNvPr id="584" name="Google Shape;584;p9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Patterns can be classified by two criteria: </a:t>
            </a:r>
            <a:r>
              <a:rPr b="1" lang="en">
                <a:solidFill>
                  <a:srgbClr val="FF0000"/>
                </a:solidFill>
              </a:rPr>
              <a:t>purpose </a:t>
            </a:r>
            <a:r>
              <a:rPr lang="en"/>
              <a:t>and </a:t>
            </a:r>
            <a:r>
              <a:rPr b="1" lang="en">
                <a:solidFill>
                  <a:srgbClr val="FF0000"/>
                </a:solidFill>
              </a:rPr>
              <a:t>scope</a:t>
            </a:r>
            <a:r>
              <a:rPr lang="en"/>
              <a: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Purpose reflect what a pattern does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Scope specifies if the pattern applies to classes or objects</a:t>
            </a:r>
            <a:endParaRPr/>
          </a:p>
          <a:p>
            <a:pPr indent="0" lvl="0" marL="457200" marR="0" rtl="0" algn="l">
              <a:lnSpc>
                <a:spcPct val="100000"/>
              </a:lnSpc>
              <a:spcBef>
                <a:spcPts val="6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590" name="Google Shape;590;p93"/>
          <p:cNvPicPr preferRelativeResize="0"/>
          <p:nvPr/>
        </p:nvPicPr>
        <p:blipFill>
          <a:blip r:embed="rId3">
            <a:alphaModFix/>
          </a:blip>
          <a:stretch>
            <a:fillRect/>
          </a:stretch>
        </p:blipFill>
        <p:spPr>
          <a:xfrm>
            <a:off x="152400" y="2052125"/>
            <a:ext cx="8906249" cy="3834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596" name="Google Shape;596;p94"/>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597" name="Google Shape;597;p94"/>
          <p:cNvSpPr/>
          <p:nvPr/>
        </p:nvSpPr>
        <p:spPr>
          <a:xfrm>
            <a:off x="457200" y="3188050"/>
            <a:ext cx="3132600" cy="1254600"/>
          </a:xfrm>
          <a:prstGeom prst="wedgeEllipseCallout">
            <a:avLst>
              <a:gd fmla="val 30669" name="adj1"/>
              <a:gd fmla="val -89102"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Concerns the process of object creation</a:t>
            </a:r>
            <a:endParaRPr b="1" sz="1800">
              <a:solidFill>
                <a:srgbClr val="FFFFFF"/>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603" name="Google Shape;603;p95"/>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604" name="Google Shape;604;p95"/>
          <p:cNvSpPr/>
          <p:nvPr/>
        </p:nvSpPr>
        <p:spPr>
          <a:xfrm>
            <a:off x="3685025" y="3342188"/>
            <a:ext cx="3132600" cy="1254600"/>
          </a:xfrm>
          <a:prstGeom prst="wedgeEllipseCallout">
            <a:avLst>
              <a:gd fmla="val 4294" name="adj1"/>
              <a:gd fmla="val -97014"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Deals with the composition of classes or objects</a:t>
            </a:r>
            <a:endParaRPr b="1" sz="1800">
              <a:solidFill>
                <a:srgbClr val="FFFFFF"/>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610" name="Google Shape;610;p96"/>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611" name="Google Shape;611;p96"/>
          <p:cNvSpPr/>
          <p:nvPr/>
        </p:nvSpPr>
        <p:spPr>
          <a:xfrm>
            <a:off x="5586975" y="3570805"/>
            <a:ext cx="3516600" cy="1806000"/>
          </a:xfrm>
          <a:prstGeom prst="wedgeEllipseCallout">
            <a:avLst>
              <a:gd fmla="val 4294" name="adj1"/>
              <a:gd fmla="val -97014"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Characterize the ways in which classes or objects interact and distribute responsibility</a:t>
            </a:r>
            <a:endParaRPr b="1" sz="18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this topic</a:t>
            </a:r>
            <a:endParaRPr/>
          </a:p>
        </p:txBody>
      </p:sp>
      <p:sp>
        <p:nvSpPr>
          <p:cNvPr id="87" name="Google Shape;87;p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will focus just on:</a:t>
            </a:r>
            <a:endParaRPr/>
          </a:p>
          <a:p>
            <a:pPr indent="-381000" lvl="1" marL="914400" rtl="0" algn="l">
              <a:spcBef>
                <a:spcPts val="0"/>
              </a:spcBef>
              <a:spcAft>
                <a:spcPts val="0"/>
              </a:spcAft>
              <a:buSzPts val="2400"/>
              <a:buChar char="◆"/>
            </a:pPr>
            <a:r>
              <a:rPr lang="en"/>
              <a:t>UML</a:t>
            </a:r>
            <a:endParaRPr/>
          </a:p>
          <a:p>
            <a:pPr indent="-381000" lvl="1" marL="914400" rtl="0" algn="l">
              <a:spcBef>
                <a:spcPts val="0"/>
              </a:spcBef>
              <a:spcAft>
                <a:spcPts val="0"/>
              </a:spcAft>
              <a:buSzPts val="2400"/>
              <a:buChar char="◆"/>
            </a:pPr>
            <a:r>
              <a:rPr lang="en"/>
              <a:t>OOP</a:t>
            </a:r>
            <a:endParaRPr/>
          </a:p>
          <a:p>
            <a:pPr indent="-381000" lvl="1" marL="914400" rtl="0" algn="l">
              <a:spcBef>
                <a:spcPts val="0"/>
              </a:spcBef>
              <a:spcAft>
                <a:spcPts val="0"/>
              </a:spcAft>
              <a:buSzPts val="2400"/>
              <a:buChar char="◆"/>
            </a:pPr>
            <a:r>
              <a:rPr lang="en"/>
              <a:t>Design Patterns</a:t>
            </a:r>
            <a:endParaRPr/>
          </a:p>
          <a:p>
            <a:pPr indent="-381000" lvl="1" marL="914400" rtl="0" algn="l">
              <a:spcBef>
                <a:spcPts val="0"/>
              </a:spcBef>
              <a:spcAft>
                <a:spcPts val="0"/>
              </a:spcAft>
              <a:buSzPts val="2400"/>
              <a:buChar char="◆"/>
            </a:pPr>
            <a:r>
              <a:rPr lang="en"/>
              <a:t>Software quality</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Take a guess, can you explain each of these items?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617" name="Google Shape;617;p97"/>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618" name="Google Shape;618;p97"/>
          <p:cNvSpPr/>
          <p:nvPr/>
        </p:nvSpPr>
        <p:spPr>
          <a:xfrm>
            <a:off x="2590775" y="2188475"/>
            <a:ext cx="2898600" cy="1344300"/>
          </a:xfrm>
          <a:prstGeom prst="wedgeEllipseCallout">
            <a:avLst>
              <a:gd fmla="val -69501" name="adj1"/>
              <a:gd fmla="val 1385" name="adj2"/>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Deal with relationship between classes and subclases</a:t>
            </a:r>
            <a:endParaRPr b="1" sz="1800">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624" name="Google Shape;624;p98"/>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625" name="Google Shape;625;p98"/>
          <p:cNvSpPr/>
          <p:nvPr/>
        </p:nvSpPr>
        <p:spPr>
          <a:xfrm>
            <a:off x="2666975" y="2645675"/>
            <a:ext cx="3307200" cy="1557600"/>
          </a:xfrm>
          <a:prstGeom prst="wedgeEllipseCallout">
            <a:avLst>
              <a:gd fmla="val -69501" name="adj1"/>
              <a:gd fmla="val 1385" name="adj2"/>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Deal with relationship between objects which can be changed in run-time</a:t>
            </a:r>
            <a:endParaRPr b="1" sz="1800">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constructicons-g1-alts.jpg" id="630" name="Google Shape;630;p99"/>
          <p:cNvPicPr preferRelativeResize="0"/>
          <p:nvPr/>
        </p:nvPicPr>
        <p:blipFill rotWithShape="1">
          <a:blip r:embed="rId3">
            <a:alphaModFix/>
          </a:blip>
          <a:srcRect b="0" l="0" r="7518" t="0"/>
          <a:stretch/>
        </p:blipFill>
        <p:spPr>
          <a:xfrm>
            <a:off x="5393250" y="4016500"/>
            <a:ext cx="3750750" cy="2818300"/>
          </a:xfrm>
          <a:prstGeom prst="rect">
            <a:avLst/>
          </a:prstGeom>
          <a:noFill/>
          <a:ln>
            <a:noFill/>
          </a:ln>
        </p:spPr>
      </p:pic>
      <p:sp>
        <p:nvSpPr>
          <p:cNvPr id="631" name="Google Shape;631;p9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Creational patterns</a:t>
            </a:r>
            <a:endParaRPr/>
          </a:p>
        </p:txBody>
      </p:sp>
      <p:sp>
        <p:nvSpPr>
          <p:cNvPr id="632" name="Google Shape;632;p99"/>
          <p:cNvSpPr txBox="1"/>
          <p:nvPr>
            <p:ph idx="1" type="body"/>
          </p:nvPr>
        </p:nvSpPr>
        <p:spPr>
          <a:xfrm>
            <a:off x="457200" y="1600200"/>
            <a:ext cx="7525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Abstracts the instantiation process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Help make a system independent of how its objects are created, composed and represented.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Creational patterns</a:t>
            </a:r>
            <a:endParaRPr/>
          </a:p>
        </p:txBody>
      </p:sp>
      <p:sp>
        <p:nvSpPr>
          <p:cNvPr id="638" name="Google Shape;638;p100"/>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Two main focuses:</a:t>
            </a:r>
            <a:endParaRPr/>
          </a:p>
          <a:p>
            <a:pPr indent="-381000" lvl="1" marL="914400" rtl="0" algn="l">
              <a:spcBef>
                <a:spcPts val="0"/>
              </a:spcBef>
              <a:spcAft>
                <a:spcPts val="0"/>
              </a:spcAft>
              <a:buSzPts val="2400"/>
              <a:buChar char="◆"/>
            </a:pPr>
            <a:r>
              <a:rPr lang="en"/>
              <a:t>Encapsulates the knowledge about </a:t>
            </a:r>
            <a:r>
              <a:rPr b="1" lang="en">
                <a:solidFill>
                  <a:srgbClr val="FF0000"/>
                </a:solidFill>
              </a:rPr>
              <a:t>which concrete classes</a:t>
            </a:r>
            <a:r>
              <a:rPr lang="en"/>
              <a:t> the system uses</a:t>
            </a:r>
            <a:endParaRPr/>
          </a:p>
          <a:p>
            <a:pPr indent="-381000" lvl="1" marL="914400" rtl="0" algn="l">
              <a:spcBef>
                <a:spcPts val="0"/>
              </a:spcBef>
              <a:spcAft>
                <a:spcPts val="0"/>
              </a:spcAft>
              <a:buSzPts val="2400"/>
              <a:buChar char="◆"/>
            </a:pPr>
            <a:r>
              <a:rPr lang="en"/>
              <a:t>Hides how instances of the classes are created and put together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descr="1350363450_1.jpg" id="639" name="Google Shape;639;p100"/>
          <p:cNvPicPr preferRelativeResize="0"/>
          <p:nvPr/>
        </p:nvPicPr>
        <p:blipFill rotWithShape="1">
          <a:blip r:embed="rId3">
            <a:alphaModFix/>
          </a:blip>
          <a:srcRect b="8800" l="0" r="9214" t="0"/>
          <a:stretch/>
        </p:blipFill>
        <p:spPr>
          <a:xfrm>
            <a:off x="5893425" y="3592750"/>
            <a:ext cx="3250574" cy="32652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45" name="Google Shape;645;p10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 </a:t>
            </a:r>
            <a:endParaRPr/>
          </a:p>
          <a:p>
            <a:pPr indent="-381000" lvl="1" marL="914400" rtl="0" algn="l">
              <a:spcBef>
                <a:spcPts val="0"/>
              </a:spcBef>
              <a:spcAft>
                <a:spcPts val="0"/>
              </a:spcAft>
              <a:buSzPts val="2400"/>
              <a:buChar char="◆"/>
            </a:pPr>
            <a:r>
              <a:rPr lang="en"/>
              <a:t>"Separate the construction of a complex object from its representation so that the same construction process can create different representations."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102"/>
          <p:cNvPicPr preferRelativeResize="0"/>
          <p:nvPr/>
        </p:nvPicPr>
        <p:blipFill>
          <a:blip r:embed="rId3">
            <a:alphaModFix/>
          </a:blip>
          <a:stretch>
            <a:fillRect/>
          </a:stretch>
        </p:blipFill>
        <p:spPr>
          <a:xfrm>
            <a:off x="593300" y="1991788"/>
            <a:ext cx="7956314" cy="3810313"/>
          </a:xfrm>
          <a:prstGeom prst="rect">
            <a:avLst/>
          </a:prstGeom>
          <a:noFill/>
          <a:ln>
            <a:noFill/>
          </a:ln>
        </p:spPr>
      </p:pic>
      <p:sp>
        <p:nvSpPr>
          <p:cNvPr id="651" name="Google Shape;651;p1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sp>
        <p:nvSpPr>
          <p:cNvPr id="652" name="Google Shape;652;p10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0" lvl="0" marL="457200" rtl="0" algn="l">
              <a:spcBef>
                <a:spcPts val="600"/>
              </a:spcBef>
              <a:spcAft>
                <a:spcPts val="0"/>
              </a:spcAft>
              <a:buNone/>
            </a:pPr>
            <a:r>
              <a:t/>
            </a:r>
            <a:endParaRPr/>
          </a:p>
        </p:txBody>
      </p:sp>
      <p:pic>
        <p:nvPicPr>
          <p:cNvPr id="658" name="Google Shape;658;p103"/>
          <p:cNvPicPr preferRelativeResize="0"/>
          <p:nvPr/>
        </p:nvPicPr>
        <p:blipFill>
          <a:blip r:embed="rId3">
            <a:alphaModFix/>
          </a:blip>
          <a:stretch>
            <a:fillRect/>
          </a:stretch>
        </p:blipFill>
        <p:spPr>
          <a:xfrm>
            <a:off x="2052850" y="2349875"/>
            <a:ext cx="5562301" cy="4054150"/>
          </a:xfrm>
          <a:prstGeom prst="rect">
            <a:avLst/>
          </a:prstGeom>
          <a:noFill/>
          <a:ln>
            <a:noFill/>
          </a:ln>
        </p:spPr>
      </p:pic>
      <p:sp>
        <p:nvSpPr>
          <p:cNvPr id="659" name="Google Shape;659;p10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0" lvl="0" marL="457200" rtl="0" algn="l">
              <a:spcBef>
                <a:spcPts val="600"/>
              </a:spcBef>
              <a:spcAft>
                <a:spcPts val="0"/>
              </a:spcAft>
              <a:buNone/>
            </a:pPr>
            <a:r>
              <a:t/>
            </a:r>
            <a:endParaRPr/>
          </a:p>
        </p:txBody>
      </p:sp>
      <p:pic>
        <p:nvPicPr>
          <p:cNvPr id="665" name="Google Shape;665;p104"/>
          <p:cNvPicPr preferRelativeResize="0"/>
          <p:nvPr/>
        </p:nvPicPr>
        <p:blipFill>
          <a:blip r:embed="rId3">
            <a:alphaModFix/>
          </a:blip>
          <a:stretch>
            <a:fillRect/>
          </a:stretch>
        </p:blipFill>
        <p:spPr>
          <a:xfrm>
            <a:off x="2052850" y="2349875"/>
            <a:ext cx="5562301" cy="4054150"/>
          </a:xfrm>
          <a:prstGeom prst="rect">
            <a:avLst/>
          </a:prstGeom>
          <a:noFill/>
          <a:ln>
            <a:noFill/>
          </a:ln>
        </p:spPr>
      </p:pic>
      <p:sp>
        <p:nvSpPr>
          <p:cNvPr id="666" name="Google Shape;666;p10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67" name="Google Shape;667;p104"/>
          <p:cNvSpPr/>
          <p:nvPr/>
        </p:nvSpPr>
        <p:spPr>
          <a:xfrm>
            <a:off x="411375" y="3380550"/>
            <a:ext cx="3945300" cy="1199100"/>
          </a:xfrm>
          <a:prstGeom prst="wedgeEllipseCallout">
            <a:avLst>
              <a:gd fmla="val 4294" name="adj1"/>
              <a:gd fmla="val -97014"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Creates the Director and configures it with the desired Builder Object</a:t>
            </a:r>
            <a:endParaRPr b="1" sz="1800">
              <a:solidFill>
                <a:srgbClr val="FFFFFF"/>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0" lvl="0" marL="457200" rtl="0" algn="l">
              <a:spcBef>
                <a:spcPts val="600"/>
              </a:spcBef>
              <a:spcAft>
                <a:spcPts val="0"/>
              </a:spcAft>
              <a:buNone/>
            </a:pPr>
            <a:r>
              <a:t/>
            </a:r>
            <a:endParaRPr/>
          </a:p>
        </p:txBody>
      </p:sp>
      <p:pic>
        <p:nvPicPr>
          <p:cNvPr id="673" name="Google Shape;673;p105"/>
          <p:cNvPicPr preferRelativeResize="0"/>
          <p:nvPr/>
        </p:nvPicPr>
        <p:blipFill>
          <a:blip r:embed="rId3">
            <a:alphaModFix/>
          </a:blip>
          <a:stretch>
            <a:fillRect/>
          </a:stretch>
        </p:blipFill>
        <p:spPr>
          <a:xfrm>
            <a:off x="2052850" y="2349875"/>
            <a:ext cx="5562301" cy="4054150"/>
          </a:xfrm>
          <a:prstGeom prst="rect">
            <a:avLst/>
          </a:prstGeom>
          <a:noFill/>
          <a:ln>
            <a:noFill/>
          </a:ln>
        </p:spPr>
      </p:pic>
      <p:sp>
        <p:nvSpPr>
          <p:cNvPr id="674" name="Google Shape;674;p10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75" name="Google Shape;675;p105"/>
          <p:cNvSpPr/>
          <p:nvPr/>
        </p:nvSpPr>
        <p:spPr>
          <a:xfrm>
            <a:off x="5245700" y="1150775"/>
            <a:ext cx="3945300" cy="1199100"/>
          </a:xfrm>
          <a:prstGeom prst="wedgeEllipseCallout">
            <a:avLst>
              <a:gd fmla="val -54289" name="adj1"/>
              <a:gd fmla="val 71118"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Directs the assembly process of the whole. Relies on the builder</a:t>
            </a:r>
            <a:endParaRPr b="1" sz="1800">
              <a:solidFill>
                <a:srgbClr val="FFFFFF"/>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0" lvl="0" marL="457200" rtl="0" algn="l">
              <a:spcBef>
                <a:spcPts val="600"/>
              </a:spcBef>
              <a:spcAft>
                <a:spcPts val="0"/>
              </a:spcAft>
              <a:buNone/>
            </a:pPr>
            <a:r>
              <a:t/>
            </a:r>
            <a:endParaRPr/>
          </a:p>
        </p:txBody>
      </p:sp>
      <p:pic>
        <p:nvPicPr>
          <p:cNvPr id="681" name="Google Shape;681;p106"/>
          <p:cNvPicPr preferRelativeResize="0"/>
          <p:nvPr/>
        </p:nvPicPr>
        <p:blipFill>
          <a:blip r:embed="rId3">
            <a:alphaModFix/>
          </a:blip>
          <a:stretch>
            <a:fillRect/>
          </a:stretch>
        </p:blipFill>
        <p:spPr>
          <a:xfrm>
            <a:off x="2052850" y="2349875"/>
            <a:ext cx="5562301" cy="4054150"/>
          </a:xfrm>
          <a:prstGeom prst="rect">
            <a:avLst/>
          </a:prstGeom>
          <a:noFill/>
          <a:ln>
            <a:noFill/>
          </a:ln>
        </p:spPr>
      </p:pic>
      <p:sp>
        <p:nvSpPr>
          <p:cNvPr id="682" name="Google Shape;682;p10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 </a:t>
            </a:r>
            <a:br>
              <a:rPr lang="en" sz="2400"/>
            </a:br>
            <a:r>
              <a:rPr lang="en">
                <a:solidFill>
                  <a:srgbClr val="CCCCCC"/>
                </a:solidFill>
              </a:rPr>
              <a:t>Builder</a:t>
            </a:r>
            <a:endParaRPr>
              <a:solidFill>
                <a:srgbClr val="CCCCCC"/>
              </a:solidFill>
            </a:endParaRPr>
          </a:p>
        </p:txBody>
      </p:sp>
      <p:sp>
        <p:nvSpPr>
          <p:cNvPr id="683" name="Google Shape;683;p106"/>
          <p:cNvSpPr/>
          <p:nvPr/>
        </p:nvSpPr>
        <p:spPr>
          <a:xfrm>
            <a:off x="4363575" y="5414325"/>
            <a:ext cx="3945300" cy="1199100"/>
          </a:xfrm>
          <a:prstGeom prst="wedgeEllipseCallout">
            <a:avLst>
              <a:gd fmla="val 11253" name="adj1"/>
              <a:gd fmla="val -23468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Handles requests from the director and adds parts to the product</a:t>
            </a:r>
            <a:endParaRPr b="1" sz="18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